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320" r:id="rId3"/>
    <p:sldId id="318" r:id="rId4"/>
    <p:sldId id="315" r:id="rId5"/>
    <p:sldId id="316" r:id="rId6"/>
    <p:sldId id="329" r:id="rId7"/>
    <p:sldId id="330" r:id="rId8"/>
    <p:sldId id="352" r:id="rId9"/>
    <p:sldId id="351" r:id="rId10"/>
    <p:sldId id="350" r:id="rId11"/>
    <p:sldId id="321" r:id="rId12"/>
    <p:sldId id="322" r:id="rId13"/>
    <p:sldId id="323" r:id="rId14"/>
    <p:sldId id="327" r:id="rId15"/>
    <p:sldId id="324" r:id="rId16"/>
    <p:sldId id="325" r:id="rId17"/>
    <p:sldId id="326" r:id="rId18"/>
    <p:sldId id="328" r:id="rId19"/>
    <p:sldId id="336" r:id="rId20"/>
    <p:sldId id="337" r:id="rId21"/>
    <p:sldId id="339" r:id="rId22"/>
    <p:sldId id="340" r:id="rId23"/>
    <p:sldId id="341" r:id="rId24"/>
    <p:sldId id="342" r:id="rId25"/>
    <p:sldId id="343" r:id="rId26"/>
    <p:sldId id="344" r:id="rId27"/>
    <p:sldId id="345" r:id="rId28"/>
    <p:sldId id="346" r:id="rId29"/>
    <p:sldId id="348" r:id="rId30"/>
    <p:sldId id="349" r:id="rId31"/>
    <p:sldId id="355" r:id="rId32"/>
    <p:sldId id="356" r:id="rId33"/>
    <p:sldId id="357" r:id="rId34"/>
    <p:sldId id="359" r:id="rId35"/>
    <p:sldId id="317" r:id="rId36"/>
  </p:sldIdLst>
  <p:sldSz cx="9144000" cy="6858000" type="screen4x3"/>
  <p:notesSz cx="6858000" cy="9144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標楷體" pitchFamily="65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標楷體" pitchFamily="65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標楷體" pitchFamily="65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標楷體" pitchFamily="65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標楷體" pitchFamily="65" charset="-120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標楷體" pitchFamily="65" charset="-120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標楷體" pitchFamily="65" charset="-120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標楷體" pitchFamily="65" charset="-120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標楷體" pitchFamily="65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C1C9"/>
    <a:srgbClr val="0066CC"/>
    <a:srgbClr val="42679B"/>
    <a:srgbClr val="003192"/>
    <a:srgbClr val="0099CC"/>
    <a:srgbClr val="3366FF"/>
    <a:srgbClr val="9999FF"/>
    <a:srgbClr val="66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7"/>
    <p:restoredTop sz="96313" autoAdjust="0"/>
  </p:normalViewPr>
  <p:slideViewPr>
    <p:cSldViewPr>
      <p:cViewPr varScale="1">
        <p:scale>
          <a:sx n="81" d="100"/>
          <a:sy n="81" d="100"/>
        </p:scale>
        <p:origin x="1266" y="1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/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kumimoji="1" sz="1200">
                <a:latin typeface="Arial" charset="0"/>
                <a:ea typeface="標楷體" charset="-12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付プレースホルダー 2">
            <a:extLst/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kumimoji="1" sz="1200">
                <a:latin typeface="Arial" charset="0"/>
                <a:ea typeface="標楷體" charset="-120"/>
              </a:defRPr>
            </a:lvl1pPr>
          </a:lstStyle>
          <a:p>
            <a:pPr>
              <a:defRPr/>
            </a:pPr>
            <a:fld id="{6856B22C-B746-464B-88ED-87663FC718FD}" type="datetimeFigureOut">
              <a:rPr lang="ja-JP" altLang="en-US"/>
              <a:pPr>
                <a:defRPr/>
              </a:pPr>
              <a:t>2019/12/25</a:t>
            </a:fld>
            <a:endParaRPr lang="ja-JP" altLang="en-US"/>
          </a:p>
        </p:txBody>
      </p:sp>
      <p:sp>
        <p:nvSpPr>
          <p:cNvPr id="4" name="フッター プレースホルダー 3">
            <a:extLst/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kumimoji="1" sz="1200">
                <a:latin typeface="Arial" charset="0"/>
                <a:ea typeface="標楷體" charset="-12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スライド番号プレースホルダー 4">
            <a:extLst/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fld id="{D4A11405-B705-41DA-B16C-44662536733E}" type="slidenum">
              <a:rPr lang="ja-JP" altLang="en-US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614246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/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kumimoji="1" sz="1200">
                <a:latin typeface="Arial" charset="0"/>
                <a:ea typeface="標楷體" charset="-12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付プレースホルダー 2">
            <a:extLst/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kumimoji="1" sz="1200">
                <a:latin typeface="Arial" charset="0"/>
                <a:ea typeface="標楷體" charset="-120"/>
              </a:defRPr>
            </a:lvl1pPr>
          </a:lstStyle>
          <a:p>
            <a:pPr>
              <a:defRPr/>
            </a:pPr>
            <a:fld id="{0F7A2698-1196-48D2-9BEB-BC564C19FB9C}" type="datetimeFigureOut">
              <a:rPr lang="ja-JP" altLang="en-US"/>
              <a:pPr>
                <a:defRPr/>
              </a:pPr>
              <a:t>2019/12/25</a:t>
            </a:fld>
            <a:endParaRPr lang="ja-JP" altLang="en-US"/>
          </a:p>
        </p:txBody>
      </p:sp>
      <p:sp>
        <p:nvSpPr>
          <p:cNvPr id="4" name="スライド イメージ プレースホルダー 3">
            <a:extLst/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ja-JP" altLang="en-US" noProof="0"/>
          </a:p>
        </p:txBody>
      </p:sp>
      <p:sp>
        <p:nvSpPr>
          <p:cNvPr id="5" name="ノート プレースホルダー 4">
            <a:extLst/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マスター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6" name="フッター プレースホルダー 5">
            <a:extLst/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kumimoji="1" sz="1200">
                <a:latin typeface="Arial" charset="0"/>
                <a:ea typeface="標楷體" charset="-12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スライド番号プレースホルダー 6">
            <a:extLst/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fld id="{D2B42EE9-EF17-43B6-9A79-977A33913F60}" type="slidenum">
              <a:rPr lang="ja-JP" altLang="en-US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5281339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381000" y="2130425"/>
            <a:ext cx="8077200" cy="1470025"/>
          </a:xfrm>
          <a:prstGeom prst="rect">
            <a:avLst/>
          </a:prstGeom>
        </p:spPr>
        <p:txBody>
          <a:bodyPr/>
          <a:lstStyle>
            <a:lvl1pPr>
              <a:defRPr sz="50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sz="3600" b="1">
                <a:solidFill>
                  <a:schemeClr val="accent1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</p:spTree>
    <p:extLst>
      <p:ext uri="{BB962C8B-B14F-4D97-AF65-F5344CB8AC3E}">
        <p14:creationId xmlns:p14="http://schemas.microsoft.com/office/powerpoint/2010/main" val="3052186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2060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panose="05000000000000000000" pitchFamily="2" charset="2"/>
              <a:buChar char="p"/>
              <a:defRPr>
                <a:latin typeface="+mn-lt"/>
                <a:ea typeface="+mn-ea"/>
              </a:defRPr>
            </a:lvl1pPr>
            <a:lvl2pPr marL="742950" indent="-285750">
              <a:buFont typeface="Wingdings" panose="05000000000000000000" pitchFamily="2" charset="2"/>
              <a:buChar char="Ø"/>
              <a:defRPr>
                <a:latin typeface="+mn-lt"/>
                <a:ea typeface="+mn-ea"/>
              </a:defRPr>
            </a:lvl2pPr>
            <a:lvl3pPr marL="1143000" indent="-228600">
              <a:buFont typeface="Wingdings" panose="05000000000000000000" pitchFamily="2" charset="2"/>
              <a:buChar char="ü"/>
              <a:defRPr>
                <a:latin typeface="+mn-lt"/>
                <a:ea typeface="+mn-ea"/>
              </a:defRPr>
            </a:lvl3pPr>
            <a:lvl4pPr>
              <a:defRPr>
                <a:latin typeface="+mn-lt"/>
                <a:ea typeface="+mn-ea"/>
              </a:defRPr>
            </a:lvl4pPr>
            <a:lvl5pPr>
              <a:defRPr>
                <a:latin typeface="+mn-lt"/>
                <a:ea typeface="+mn-ea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190284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rgbClr val="0070C0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08525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2060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922943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2060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093839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3">
            <a:extLst/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4906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zh-TW"/>
              <a:t>Cliquez pour modifier les styles du texte du masque</a:t>
            </a:r>
          </a:p>
          <a:p>
            <a:pPr lvl="1"/>
            <a:r>
              <a:rPr lang="fr-FR" altLang="zh-TW"/>
              <a:t>Deuxième niveau</a:t>
            </a:r>
          </a:p>
          <a:p>
            <a:pPr lvl="2"/>
            <a:r>
              <a:rPr lang="fr-FR" altLang="zh-TW"/>
              <a:t>Troisième niveau</a:t>
            </a:r>
          </a:p>
          <a:p>
            <a:pPr lvl="3"/>
            <a:r>
              <a:rPr lang="fr-FR" altLang="zh-TW"/>
              <a:t>Quatrième niveau</a:t>
            </a:r>
          </a:p>
          <a:p>
            <a:pPr lvl="4"/>
            <a:r>
              <a:rPr lang="fr-FR" altLang="zh-TW"/>
              <a:t>Cinquième niveau</a:t>
            </a:r>
          </a:p>
        </p:txBody>
      </p:sp>
      <p:sp>
        <p:nvSpPr>
          <p:cNvPr id="1031" name="Text Box 12">
            <a:extLst/>
          </p:cNvPr>
          <p:cNvSpPr txBox="1">
            <a:spLocks noChangeArrowheads="1"/>
          </p:cNvSpPr>
          <p:nvPr userDrawn="1"/>
        </p:nvSpPr>
        <p:spPr bwMode="auto">
          <a:xfrm>
            <a:off x="8474075" y="6415088"/>
            <a:ext cx="5937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pPr eaLnBrk="1" hangingPunct="1"/>
            <a:fld id="{597182EE-25C6-4672-843D-39481D417F35}" type="slidenum">
              <a:rPr lang="fr-FR" altLang="zh-TW" b="1">
                <a:solidFill>
                  <a:srgbClr val="42679B"/>
                </a:solidFill>
                <a:ea typeface="新細明體" pitchFamily="18" charset="-120"/>
              </a:rPr>
              <a:pPr eaLnBrk="1" hangingPunct="1"/>
              <a:t>‹#›</a:t>
            </a:fld>
            <a:endParaRPr lang="fr-FR" altLang="zh-TW" b="1">
              <a:solidFill>
                <a:srgbClr val="42679B"/>
              </a:solidFill>
              <a:ea typeface="新細明體" pitchFamily="18" charset="-12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0" r:id="rId2"/>
    <p:sldLayoutId id="2147483741" r:id="rId3"/>
    <p:sldLayoutId id="2147483742" r:id="rId4"/>
    <p:sldLayoutId id="2147483743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206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2060"/>
          </a:solidFill>
          <a:latin typeface="Times New Roman" panose="02020603050405020304" pitchFamily="18" charset="0"/>
          <a:ea typeface="標楷體" panose="03000509000000000000" pitchFamily="65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2060"/>
          </a:solidFill>
          <a:latin typeface="Times New Roman" panose="02020603050405020304" pitchFamily="18" charset="0"/>
          <a:ea typeface="標楷體" panose="03000509000000000000" pitchFamily="65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2060"/>
          </a:solidFill>
          <a:latin typeface="Times New Roman" panose="02020603050405020304" pitchFamily="18" charset="0"/>
          <a:ea typeface="標楷體" panose="03000509000000000000" pitchFamily="65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02060"/>
          </a:solidFill>
          <a:latin typeface="Times New Roman" panose="02020603050405020304" pitchFamily="18" charset="0"/>
          <a:ea typeface="標楷體" panose="03000509000000000000" pitchFamily="65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p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Ø"/>
        <a:defRPr sz="2800">
          <a:solidFill>
            <a:schemeClr val="tx1"/>
          </a:solidFill>
          <a:latin typeface="+mn-lt"/>
          <a:ea typeface="標楷體" panose="03000509000000000000" pitchFamily="65" charset="-12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ü"/>
        <a:defRPr sz="2400">
          <a:solidFill>
            <a:schemeClr val="tx1"/>
          </a:solidFill>
          <a:latin typeface="+mn-lt"/>
          <a:ea typeface="標楷體" panose="03000509000000000000" pitchFamily="65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標楷體" panose="03000509000000000000" pitchFamily="65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標楷體" panose="03000509000000000000" pitchFamily="65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7">
            <a:extLst/>
          </p:cNvPr>
          <p:cNvSpPr>
            <a:spLocks noChangeArrowheads="1"/>
          </p:cNvSpPr>
          <p:nvPr/>
        </p:nvSpPr>
        <p:spPr bwMode="auto">
          <a:xfrm>
            <a:off x="8305800" y="6477000"/>
            <a:ext cx="533400" cy="228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charset="2"/>
              <a:buChar char="p"/>
              <a:defRPr sz="3200">
                <a:solidFill>
                  <a:schemeClr val="tx1"/>
                </a:solidFill>
                <a:latin typeface="Times New Roman" charset="0"/>
                <a:ea typeface="標楷體" charset="-12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Ø"/>
              <a:defRPr sz="2800">
                <a:solidFill>
                  <a:schemeClr val="tx1"/>
                </a:solidFill>
                <a:latin typeface="Times New Roman" charset="0"/>
                <a:ea typeface="標楷體" charset="-120"/>
              </a:defRPr>
            </a:lvl2pPr>
            <a:lvl3pPr marL="1143000" indent="-228600">
              <a:spcBef>
                <a:spcPct val="20000"/>
              </a:spcBef>
              <a:buFont typeface="Wingdings" charset="2"/>
              <a:buChar char="ü"/>
              <a:defRPr sz="2400">
                <a:solidFill>
                  <a:schemeClr val="tx1"/>
                </a:solidFill>
                <a:latin typeface="Times New Roman" charset="0"/>
                <a:ea typeface="標楷體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標楷體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標楷體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標楷體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標楷體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標楷體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標楷體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zh-TW" altLang="en-US" sz="1800">
              <a:latin typeface="Arial" charset="0"/>
              <a:ea typeface="新細明體" charset="-120"/>
            </a:endParaRPr>
          </a:p>
        </p:txBody>
      </p:sp>
      <p:sp>
        <p:nvSpPr>
          <p:cNvPr id="7" name="副標題 2"/>
          <p:cNvSpPr txBox="1">
            <a:spLocks/>
          </p:cNvSpPr>
          <p:nvPr/>
        </p:nvSpPr>
        <p:spPr bwMode="auto">
          <a:xfrm>
            <a:off x="952500" y="2559132"/>
            <a:ext cx="72390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sz="3600" b="1">
                <a:solidFill>
                  <a:schemeClr val="accent1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sz="2800">
                <a:solidFill>
                  <a:schemeClr val="tx1"/>
                </a:solidFill>
                <a:latin typeface="+mn-lt"/>
                <a:ea typeface="標楷體" panose="03000509000000000000" pitchFamily="65" charset="-12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sz="2400">
                <a:solidFill>
                  <a:schemeClr val="tx1"/>
                </a:solidFill>
                <a:latin typeface="+mn-lt"/>
                <a:ea typeface="標楷體" panose="03000509000000000000" pitchFamily="65" charset="-12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標楷體" panose="03000509000000000000" pitchFamily="65" charset="-12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標楷體" panose="03000509000000000000" pitchFamily="65" charset="-12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zh-TW" altLang="en-US" sz="5000" kern="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資訊安全基礎實務課程</a:t>
            </a:r>
            <a:endParaRPr lang="en-US" altLang="zh-TW" sz="5000" kern="0" dirty="0">
              <a:solidFill>
                <a:srgbClr val="C00000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059663FE-AE11-4E2C-808A-00B2E0EAA7A7}"/>
              </a:ext>
            </a:extLst>
          </p:cNvPr>
          <p:cNvGrpSpPr/>
          <p:nvPr/>
        </p:nvGrpSpPr>
        <p:grpSpPr>
          <a:xfrm>
            <a:off x="0" y="6006525"/>
            <a:ext cx="9144000" cy="584775"/>
            <a:chOff x="0" y="5647634"/>
            <a:chExt cx="9144000" cy="584775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1879FB92-5B80-4C2C-9E09-73621F0233A4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589C520-B962-4567-BFBE-3B36B8E3073B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38" y="1116013"/>
            <a:ext cx="2087562" cy="2357437"/>
          </a:xfrm>
        </p:spPr>
      </p:pic>
      <p:sp>
        <p:nvSpPr>
          <p:cNvPr id="5" name="矩形圖說文字 4"/>
          <p:cNvSpPr/>
          <p:nvPr/>
        </p:nvSpPr>
        <p:spPr>
          <a:xfrm>
            <a:off x="0" y="0"/>
            <a:ext cx="9144000" cy="857250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TW" altLang="en-US" sz="2800" dirty="0"/>
              <a:t>古典密碼</a:t>
            </a:r>
            <a:r>
              <a:rPr lang="ja-JP" altLang="en-US" sz="2800" dirty="0">
                <a:latin typeface="標楷體" panose="03000509000000000000" pitchFamily="65" charset="-120"/>
              </a:rPr>
              <a:t>のの凱撒密碼</a:t>
            </a:r>
            <a:br>
              <a:rPr lang="en-US" altLang="zh-TW" dirty="0"/>
            </a:br>
            <a:r>
              <a:rPr lang="en-US" altLang="zh-TW" dirty="0"/>
              <a:t>classical ciphers||Caesar cipher(ROT13) [https://en.wikipedia.org/wiki/Caesar_cipher]</a:t>
            </a:r>
          </a:p>
        </p:txBody>
      </p:sp>
      <p:sp>
        <p:nvSpPr>
          <p:cNvPr id="14340" name="矩形 5"/>
          <p:cNvSpPr>
            <a:spLocks noChangeArrowheads="1"/>
          </p:cNvSpPr>
          <p:nvPr/>
        </p:nvSpPr>
        <p:spPr bwMode="auto">
          <a:xfrm>
            <a:off x="274638" y="3473450"/>
            <a:ext cx="19542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/>
              <a:t>Gaius Julius Caesar</a:t>
            </a:r>
            <a:endParaRPr lang="zh-TW" altLang="en-US"/>
          </a:p>
        </p:txBody>
      </p:sp>
      <p:sp>
        <p:nvSpPr>
          <p:cNvPr id="14341" name="矩形 6"/>
          <p:cNvSpPr>
            <a:spLocks noChangeArrowheads="1"/>
          </p:cNvSpPr>
          <p:nvPr/>
        </p:nvSpPr>
        <p:spPr bwMode="auto">
          <a:xfrm>
            <a:off x="93663" y="6481763"/>
            <a:ext cx="42703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/>
              <a:t>https://en.wikipedia.org/wiki/Julius_Caesar</a:t>
            </a:r>
            <a:endParaRPr lang="zh-TW" altLang="en-US"/>
          </a:p>
        </p:txBody>
      </p:sp>
      <p:pic>
        <p:nvPicPr>
          <p:cNvPr id="14342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009" y="4290151"/>
            <a:ext cx="3405188" cy="143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3" name="矩形 8"/>
          <p:cNvSpPr>
            <a:spLocks noChangeArrowheads="1"/>
          </p:cNvSpPr>
          <p:nvPr/>
        </p:nvSpPr>
        <p:spPr bwMode="auto">
          <a:xfrm>
            <a:off x="3314184" y="3566251"/>
            <a:ext cx="45720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dirty="0"/>
              <a:t>Plain:   </a:t>
            </a:r>
            <a:r>
              <a:rPr lang="zh-TW" altLang="en-US" dirty="0"/>
              <a:t>  </a:t>
            </a:r>
            <a:r>
              <a:rPr lang="en-US" altLang="zh-TW" dirty="0"/>
              <a:t> ABCDEFGHIJKLMNOPQRSTUVWXYZ</a:t>
            </a:r>
          </a:p>
          <a:p>
            <a:r>
              <a:rPr lang="en-US" altLang="zh-TW" dirty="0"/>
              <a:t>Cipher:   XYZABCDEFGHIJKLMNOPQRSTUVW</a:t>
            </a:r>
            <a:endParaRPr lang="zh-TW" altLang="en-US" dirty="0"/>
          </a:p>
        </p:txBody>
      </p:sp>
      <p:cxnSp>
        <p:nvCxnSpPr>
          <p:cNvPr id="11" name="直線接點 10"/>
          <p:cNvCxnSpPr/>
          <p:nvPr/>
        </p:nvCxnSpPr>
        <p:spPr>
          <a:xfrm flipV="1">
            <a:off x="3218934" y="3521801"/>
            <a:ext cx="5619750" cy="4445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45" name="圖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809" y="1866039"/>
            <a:ext cx="3752850" cy="157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>
            <a:off x="0" y="3779838"/>
            <a:ext cx="2982913" cy="2154237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  <a:defRPr/>
            </a:pPr>
            <a:r>
              <a:rPr lang="zh-TW" altLang="en-US" sz="1600" dirty="0"/>
              <a:t>愷撒密碼是一種</a:t>
            </a:r>
            <a:r>
              <a:rPr lang="zh-TW" alt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替換加密</a:t>
            </a:r>
            <a:r>
              <a:rPr lang="zh-TW" altLang="en-US" sz="1600" dirty="0"/>
              <a:t>的技術</a:t>
            </a:r>
            <a:endParaRPr lang="en-US" altLang="zh-TW" sz="1600" dirty="0"/>
          </a:p>
          <a:p>
            <a:pPr marL="171450" indent="-171450">
              <a:buFont typeface="Wingdings" panose="05000000000000000000" pitchFamily="2" charset="2"/>
              <a:buChar char="ü"/>
              <a:defRPr/>
            </a:pPr>
            <a:r>
              <a:rPr lang="zh-TW" altLang="en-US" sz="1400" b="1" dirty="0">
                <a:solidFill>
                  <a:srgbClr val="FF0000"/>
                </a:solidFill>
              </a:rPr>
              <a:t>明文中的所有字母都在字母表上向後（或向前）按照一個固定數目進行偏移後被替換成密文。</a:t>
            </a:r>
            <a:endParaRPr lang="en-US" altLang="zh-TW" sz="1400" b="1" dirty="0">
              <a:solidFill>
                <a:srgbClr val="FF0000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ü"/>
              <a:defRPr/>
            </a:pPr>
            <a:r>
              <a:rPr lang="zh-TW" altLang="en-US" sz="1200" dirty="0"/>
              <a:t>這個加密方法是以羅馬共和時期愷撒的名字命名的，當年愷撒曾用此方法與其將軍們進行聯繫。</a:t>
            </a:r>
          </a:p>
          <a:p>
            <a:pPr marL="171450" indent="-171450">
              <a:buFont typeface="Wingdings" panose="05000000000000000000" pitchFamily="2" charset="2"/>
              <a:buChar char="ü"/>
              <a:defRPr/>
            </a:pPr>
            <a:r>
              <a:rPr lang="zh-TW" altLang="en-US" sz="1200" dirty="0"/>
              <a:t>愷撒密碼非常容易被破解，而且在實際應用中也無法保證通信安全。</a:t>
            </a:r>
          </a:p>
        </p:txBody>
      </p:sp>
      <p:sp>
        <p:nvSpPr>
          <p:cNvPr id="14347" name="矩形 13"/>
          <p:cNvSpPr>
            <a:spLocks noChangeArrowheads="1"/>
          </p:cNvSpPr>
          <p:nvPr/>
        </p:nvSpPr>
        <p:spPr bwMode="auto">
          <a:xfrm>
            <a:off x="7128947" y="1729514"/>
            <a:ext cx="1709737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zh-TW" altLang="en-US" sz="1400"/>
              <a:t>當偏移量是</a:t>
            </a:r>
            <a:r>
              <a:rPr lang="en-US" altLang="zh-TW" sz="1400"/>
              <a:t>3</a:t>
            </a:r>
            <a:r>
              <a:rPr lang="zh-TW" altLang="en-US" sz="1400"/>
              <a:t>的時候，所有的字母</a:t>
            </a:r>
            <a:r>
              <a:rPr lang="en-US" altLang="zh-TW" sz="1400"/>
              <a:t>A</a:t>
            </a:r>
            <a:r>
              <a:rPr lang="zh-TW" altLang="en-US" sz="1400"/>
              <a:t>將被替換成</a:t>
            </a:r>
            <a:r>
              <a:rPr lang="en-US" altLang="zh-TW" sz="1400"/>
              <a:t>D</a:t>
            </a:r>
            <a:r>
              <a:rPr lang="zh-TW" altLang="en-US" sz="1400"/>
              <a:t>，</a:t>
            </a:r>
            <a:r>
              <a:rPr lang="en-US" altLang="zh-TW" sz="1400"/>
              <a:t>B</a:t>
            </a:r>
            <a:r>
              <a:rPr lang="zh-TW" altLang="en-US" sz="1400"/>
              <a:t>變成</a:t>
            </a:r>
            <a:r>
              <a:rPr lang="en-US" altLang="zh-TW" sz="1400"/>
              <a:t>E</a:t>
            </a:r>
            <a:r>
              <a:rPr lang="zh-TW" altLang="en-US" sz="1400"/>
              <a:t>，以此類推。</a:t>
            </a:r>
          </a:p>
        </p:txBody>
      </p:sp>
      <p:sp>
        <p:nvSpPr>
          <p:cNvPr id="14348" name="矩形 15"/>
          <p:cNvSpPr>
            <a:spLocks noChangeArrowheads="1"/>
          </p:cNvSpPr>
          <p:nvPr/>
        </p:nvSpPr>
        <p:spPr bwMode="auto">
          <a:xfrm>
            <a:off x="2820472" y="1023076"/>
            <a:ext cx="29543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zh-TW" altLang="en-US"/>
              <a:t>把字母往右或往左移動幾位</a:t>
            </a: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43D361E7-F956-4745-ABC1-0B0E57DA31B2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3A07ECA-4AD2-4FC9-AC67-3DFC6421AE8B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D2B9334-565A-4953-B2F7-E0E679EF7440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/>
              <a:t>使用線上工具實測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444" t="12055" r="29630" b="12731"/>
          <a:stretch/>
        </p:blipFill>
        <p:spPr>
          <a:xfrm>
            <a:off x="0" y="1030288"/>
            <a:ext cx="6477000" cy="5181600"/>
          </a:xfrm>
        </p:spPr>
      </p:pic>
      <p:sp>
        <p:nvSpPr>
          <p:cNvPr id="5" name="矩形 4"/>
          <p:cNvSpPr/>
          <p:nvPr/>
        </p:nvSpPr>
        <p:spPr>
          <a:xfrm>
            <a:off x="1415772" y="5395696"/>
            <a:ext cx="7242175" cy="5238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https://www.xarg.org/tools/caesar-cipher/</a:t>
            </a:r>
            <a:endParaRPr lang="zh-TW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A5A57803-728D-4337-8811-3D3A4B1D9B14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4AFA41E8-9B82-4E6E-8F8B-2BE34DBDE4AB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5298076-36E7-43E7-A35F-8256B9615642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5" name="矩形圖說文字 4"/>
          <p:cNvSpPr/>
          <p:nvPr/>
        </p:nvSpPr>
        <p:spPr>
          <a:xfrm>
            <a:off x="0" y="0"/>
            <a:ext cx="9144000" cy="3762375"/>
          </a:xfrm>
          <a:prstGeom prst="wedgeRectCallou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3600" dirty="0"/>
              <a:t>CTF </a:t>
            </a:r>
            <a:r>
              <a:rPr lang="zh-TW" altLang="en-US" sz="3600" dirty="0"/>
              <a:t>實戰題</a:t>
            </a:r>
            <a:endParaRPr lang="en-US" altLang="zh-TW" sz="3600" dirty="0"/>
          </a:p>
          <a:p>
            <a:pPr algn="ctr">
              <a:defRPr/>
            </a:pPr>
            <a:endParaRPr lang="en-US" altLang="zh-TW" sz="3600" dirty="0"/>
          </a:p>
          <a:p>
            <a:pPr algn="ctr">
              <a:defRPr/>
            </a:pPr>
            <a:r>
              <a:rPr lang="en-US" altLang="zh-TW" sz="2800" dirty="0" err="1"/>
              <a:t>EasyCTF</a:t>
            </a:r>
            <a:r>
              <a:rPr lang="en-US" altLang="zh-TW" sz="2800" dirty="0"/>
              <a:t> 2015: Julius Save Me (20)</a:t>
            </a:r>
            <a:endParaRPr lang="en-US" altLang="zh-TW" dirty="0"/>
          </a:p>
          <a:p>
            <a:pPr algn="ctr">
              <a:defRPr/>
            </a:pPr>
            <a:r>
              <a:rPr lang="en-US" altLang="zh-TW" sz="1400" dirty="0"/>
              <a:t>https://github.com/ctfs/write-ups-2015/tree/master/easyctf-2015/cryptography/julius-save-me</a:t>
            </a:r>
          </a:p>
        </p:txBody>
      </p:sp>
      <p:sp>
        <p:nvSpPr>
          <p:cNvPr id="3" name="矩形 2"/>
          <p:cNvSpPr/>
          <p:nvPr/>
        </p:nvSpPr>
        <p:spPr>
          <a:xfrm>
            <a:off x="228600" y="4138664"/>
            <a:ext cx="8686800" cy="175418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dirty="0"/>
              <a:t>This cipher involves shifty letters! </a:t>
            </a:r>
          </a:p>
          <a:p>
            <a:pPr>
              <a:defRPr/>
            </a:pPr>
            <a:endParaRPr lang="en-US" altLang="zh-TW" dirty="0"/>
          </a:p>
          <a:p>
            <a:pPr>
              <a:defRPr/>
            </a:pPr>
            <a:r>
              <a:rPr lang="en-US" altLang="zh-TW" dirty="0" err="1"/>
              <a:t>Cnebnl</a:t>
            </a:r>
            <a:r>
              <a:rPr lang="en-US" altLang="zh-TW" dirty="0"/>
              <a:t> </a:t>
            </a:r>
            <a:r>
              <a:rPr lang="en-US" altLang="zh-TW" dirty="0" err="1"/>
              <a:t>Vtxltk</a:t>
            </a:r>
            <a:r>
              <a:rPr lang="en-US" altLang="zh-TW" dirty="0"/>
              <a:t> </a:t>
            </a:r>
            <a:r>
              <a:rPr lang="en-US" altLang="zh-TW" dirty="0" err="1"/>
              <a:t>bl</a:t>
            </a:r>
            <a:r>
              <a:rPr lang="en-US" altLang="zh-TW" dirty="0"/>
              <a:t> max </a:t>
            </a:r>
            <a:r>
              <a:rPr lang="en-US" altLang="zh-TW" dirty="0" err="1"/>
              <a:t>uxlm</a:t>
            </a:r>
            <a:r>
              <a:rPr lang="en-US" altLang="zh-TW" dirty="0"/>
              <a:t> </a:t>
            </a:r>
            <a:r>
              <a:rPr lang="en-US" altLang="zh-TW" dirty="0" err="1"/>
              <a:t>unm</a:t>
            </a:r>
            <a:r>
              <a:rPr lang="en-US" altLang="zh-TW" dirty="0"/>
              <a:t> </a:t>
            </a:r>
            <a:r>
              <a:rPr lang="en-US" altLang="zh-TW" dirty="0" err="1"/>
              <a:t>fr</a:t>
            </a:r>
            <a:r>
              <a:rPr lang="en-US" altLang="zh-TW" dirty="0"/>
              <a:t> </a:t>
            </a:r>
            <a:r>
              <a:rPr lang="en-US" altLang="zh-TW" dirty="0" err="1"/>
              <a:t>ykbxgw</a:t>
            </a:r>
            <a:r>
              <a:rPr lang="en-US" altLang="zh-TW" dirty="0"/>
              <a:t> </a:t>
            </a:r>
            <a:r>
              <a:rPr lang="en-US" altLang="zh-TW" dirty="0" err="1"/>
              <a:t>ebdxl</a:t>
            </a:r>
            <a:r>
              <a:rPr lang="en-US" altLang="zh-TW" dirty="0"/>
              <a:t> </a:t>
            </a:r>
            <a:r>
              <a:rPr lang="en-US" altLang="zh-TW" dirty="0" err="1"/>
              <a:t>Gtihexhg</a:t>
            </a:r>
            <a:r>
              <a:rPr lang="en-US" altLang="zh-TW" dirty="0"/>
              <a:t> </a:t>
            </a:r>
            <a:r>
              <a:rPr lang="en-US" altLang="zh-TW" dirty="0" err="1"/>
              <a:t>uxmmxk</a:t>
            </a:r>
            <a:r>
              <a:rPr lang="en-US" altLang="zh-TW" dirty="0"/>
              <a:t> </a:t>
            </a:r>
            <a:r>
              <a:rPr lang="en-US" altLang="zh-TW" dirty="0" err="1"/>
              <a:t>yhk</a:t>
            </a:r>
            <a:r>
              <a:rPr lang="en-US" altLang="zh-TW" dirty="0"/>
              <a:t> </a:t>
            </a:r>
            <a:r>
              <a:rPr lang="en-US" altLang="zh-TW" dirty="0" err="1"/>
              <a:t>patmxoxk</a:t>
            </a:r>
            <a:r>
              <a:rPr lang="en-US" altLang="zh-TW" dirty="0"/>
              <a:t> </a:t>
            </a:r>
            <a:r>
              <a:rPr lang="en-US" altLang="zh-TW" dirty="0" err="1"/>
              <a:t>kxtlhg</a:t>
            </a:r>
            <a:r>
              <a:rPr lang="en-US" altLang="zh-TW" dirty="0"/>
              <a:t>. Ha </a:t>
            </a:r>
            <a:r>
              <a:rPr lang="en-US" altLang="zh-TW" dirty="0" err="1"/>
              <a:t>pxee</a:t>
            </a:r>
            <a:r>
              <a:rPr lang="en-US" altLang="zh-TW" dirty="0"/>
              <a:t>. Max </a:t>
            </a:r>
            <a:r>
              <a:rPr lang="en-US" altLang="zh-TW" dirty="0" err="1"/>
              <a:t>yetz</a:t>
            </a:r>
            <a:r>
              <a:rPr lang="en-US" altLang="zh-TW" dirty="0"/>
              <a:t> </a:t>
            </a:r>
            <a:r>
              <a:rPr lang="en-US" altLang="zh-TW" dirty="0" err="1"/>
              <a:t>bl</a:t>
            </a:r>
            <a:r>
              <a:rPr lang="en-US" altLang="zh-TW" dirty="0"/>
              <a:t> </a:t>
            </a:r>
            <a:r>
              <a:rPr lang="en-US" altLang="zh-TW" dirty="0" err="1"/>
              <a:t>xtlrvmy</a:t>
            </a:r>
            <a:r>
              <a:rPr lang="en-US" altLang="zh-TW" dirty="0"/>
              <a:t>{Gti0exhg_ol_Vt3l4k}</a:t>
            </a:r>
          </a:p>
          <a:p>
            <a:pPr>
              <a:defRPr/>
            </a:pPr>
            <a:endParaRPr lang="en-US" altLang="zh-TW" dirty="0"/>
          </a:p>
          <a:p>
            <a:pPr>
              <a:defRPr/>
            </a:pPr>
            <a:r>
              <a:rPr lang="en-US" altLang="zh-TW" dirty="0"/>
              <a:t>Hint: You might want to read up on </a:t>
            </a: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Caesar ciphers.</a:t>
            </a:r>
            <a:endParaRPr lang="zh-TW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80B0A063-4E3B-4BC9-9D75-A5E49454C523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83F245F-D535-46CD-8144-8A624064313A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DBA9153-3DDF-4BA3-88E3-DFF36E670A03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/>
              <a:t>使用線上工具</a:t>
            </a: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1005331"/>
            <a:ext cx="6096000" cy="4889500"/>
          </a:xfrm>
        </p:spPr>
      </p:pic>
      <p:sp>
        <p:nvSpPr>
          <p:cNvPr id="17412" name="矩形 6"/>
          <p:cNvSpPr>
            <a:spLocks noChangeArrowheads="1"/>
          </p:cNvSpPr>
          <p:nvPr/>
        </p:nvSpPr>
        <p:spPr bwMode="auto">
          <a:xfrm>
            <a:off x="6458197" y="3733800"/>
            <a:ext cx="22098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zh-TW" altLang="en-US" sz="4800"/>
              <a:t>命夠好</a:t>
            </a:r>
            <a:endParaRPr lang="en-US" altLang="zh-TW" sz="4800"/>
          </a:p>
          <a:p>
            <a:r>
              <a:rPr lang="zh-TW" altLang="en-US"/>
              <a:t>才會很快找到答案</a:t>
            </a:r>
          </a:p>
        </p:txBody>
      </p:sp>
      <p:cxnSp>
        <p:nvCxnSpPr>
          <p:cNvPr id="17413" name="直線單箭頭接點 8"/>
          <p:cNvCxnSpPr>
            <a:cxnSpLocks noChangeShapeType="1"/>
          </p:cNvCxnSpPr>
          <p:nvPr/>
        </p:nvCxnSpPr>
        <p:spPr bwMode="auto">
          <a:xfrm flipH="1" flipV="1">
            <a:off x="5162797" y="3276600"/>
            <a:ext cx="1371600" cy="685800"/>
          </a:xfrm>
          <a:prstGeom prst="straightConnector1">
            <a:avLst/>
          </a:prstGeom>
          <a:noFill/>
          <a:ln w="76200" algn="ctr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7" name="群組 6">
            <a:extLst>
              <a:ext uri="{FF2B5EF4-FFF2-40B4-BE49-F238E27FC236}">
                <a16:creationId xmlns:a16="http://schemas.microsoft.com/office/drawing/2014/main" id="{F50E6640-6A41-4FA9-81E8-5A03C5AB47E1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6A94726-8CBE-4518-84A3-D99239E88498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8228293-7C5F-4979-A12B-69336D69687F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暴力破解法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57200" y="1371600"/>
            <a:ext cx="4267200" cy="132397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暴力破解法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zh-TW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窮舉法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  <a:p>
            <a:pPr>
              <a:defRPr/>
            </a:pPr>
            <a:r>
              <a:rPr lang="en-US" altLang="zh-TW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Brute Force</a:t>
            </a:r>
          </a:p>
          <a:p>
            <a:pPr>
              <a:defRPr/>
            </a:pPr>
            <a:r>
              <a:rPr lang="zh-TW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把所有可能的方法都執行看看</a:t>
            </a:r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436" name="直線單箭頭接點 4"/>
          <p:cNvCxnSpPr>
            <a:cxnSpLocks noChangeShapeType="1"/>
          </p:cNvCxnSpPr>
          <p:nvPr/>
        </p:nvCxnSpPr>
        <p:spPr bwMode="auto">
          <a:xfrm>
            <a:off x="2286000" y="2732088"/>
            <a:ext cx="152400" cy="1154112"/>
          </a:xfrm>
          <a:prstGeom prst="straightConnector1">
            <a:avLst/>
          </a:prstGeom>
          <a:noFill/>
          <a:ln w="76200" algn="ctr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381000" y="3886200"/>
            <a:ext cx="8229600" cy="1676400"/>
          </a:xfrm>
        </p:spPr>
        <p:txBody>
          <a:bodyPr/>
          <a:lstStyle/>
          <a:p>
            <a:pPr marL="0" indent="0">
              <a:buFont typeface="Wingdings" pitchFamily="2" charset="2"/>
              <a:buNone/>
              <a:defRPr/>
            </a:pPr>
            <a:r>
              <a:rPr lang="en-US" altLang="zh-TW" dirty="0"/>
              <a:t>Julius Caesar is the best but my friend likes Napoleon better for whatever reason. Oh well. The flag is </a:t>
            </a:r>
            <a:r>
              <a:rPr lang="en-US" altLang="zh-TW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easyctf</a:t>
            </a:r>
            <a:r>
              <a:rPr lang="en-US" altLang="zh-TW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{Nap0leon_vs_Ca3s4r}</a:t>
            </a:r>
            <a:endParaRPr lang="zh-TW" alt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2133600" y="5397284"/>
            <a:ext cx="3775075" cy="5222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答案格式就是一種指引</a:t>
            </a:r>
            <a:endParaRPr lang="zh-TW" altLang="en-US" sz="2800" dirty="0"/>
          </a:p>
        </p:txBody>
      </p:sp>
      <p:sp>
        <p:nvSpPr>
          <p:cNvPr id="10" name="矩形 9"/>
          <p:cNvSpPr/>
          <p:nvPr/>
        </p:nvSpPr>
        <p:spPr>
          <a:xfrm>
            <a:off x="5181600" y="2433638"/>
            <a:ext cx="3775075" cy="1384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要細心</a:t>
            </a:r>
            <a:r>
              <a:rPr lang="en-US" altLang="zh-TW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  <a:p>
            <a:pPr>
              <a:defRPr/>
            </a:pPr>
            <a:r>
              <a:rPr lang="zh-TW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答案格式決定最後解答</a:t>
            </a:r>
            <a:endParaRPr lang="en-US" altLang="zh-TW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r>
              <a:rPr lang="en-US" altLang="zh-TW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flag</a:t>
            </a:r>
            <a:r>
              <a:rPr lang="en-US" altLang="zh-TW" sz="2800" dirty="0"/>
              <a:t>{uf0ctfschool}</a:t>
            </a: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57FF375D-4ACA-4FE5-8EAB-29C4C4FA8302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536FF1A-EA9F-4C4F-940F-D8FC65756654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55882FE-4FDC-4353-B090-B53636D73C03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/>
              <a:t>使用線上工具</a:t>
            </a: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13" y="1219200"/>
            <a:ext cx="7735887" cy="4648684"/>
          </a:xfrm>
        </p:spPr>
      </p:pic>
      <p:sp>
        <p:nvSpPr>
          <p:cNvPr id="7" name="矩形 6"/>
          <p:cNvSpPr/>
          <p:nvPr/>
        </p:nvSpPr>
        <p:spPr>
          <a:xfrm>
            <a:off x="1752600" y="1447800"/>
            <a:ext cx="7216775" cy="7699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https://planetcalc.com/1434/</a:t>
            </a:r>
            <a:endParaRPr lang="zh-TW" altLang="en-US" sz="44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D067BA18-0F69-4B48-9D7C-4991D36B7564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E1D2EB4-A2C4-4400-8AB0-FF61F41C7FDB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4D7E49CF-84F1-43FE-809E-864AECC62C20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346" r="25926" b="5894"/>
          <a:stretch/>
        </p:blipFill>
        <p:spPr>
          <a:xfrm>
            <a:off x="381000" y="577850"/>
            <a:ext cx="8512175" cy="5213350"/>
          </a:xfrm>
        </p:spPr>
      </p:pic>
      <p:grpSp>
        <p:nvGrpSpPr>
          <p:cNvPr id="5" name="群組 4">
            <a:extLst>
              <a:ext uri="{FF2B5EF4-FFF2-40B4-BE49-F238E27FC236}">
                <a16:creationId xmlns:a16="http://schemas.microsoft.com/office/drawing/2014/main" id="{2DF3A367-95A8-4364-B5D0-00EAD98F5636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EFC0B4E-D307-472F-B3D7-B6AAD680F8B8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E82919F-3E33-4BDE-9DE4-7786BA8E8EEA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33400" y="3733800"/>
            <a:ext cx="8229600" cy="1676400"/>
          </a:xfrm>
        </p:spPr>
        <p:txBody>
          <a:bodyPr/>
          <a:lstStyle/>
          <a:p>
            <a:pPr marL="0" indent="0">
              <a:buFont typeface="Wingdings" pitchFamily="2" charset="2"/>
              <a:buNone/>
              <a:defRPr/>
            </a:pPr>
            <a:r>
              <a:rPr lang="en-US" altLang="zh-TW" dirty="0"/>
              <a:t>Julius Caesar is the best but my friend likes Napoleon better for whatever reason. Oh well. The flag is </a:t>
            </a:r>
            <a:r>
              <a:rPr lang="en-US" altLang="zh-TW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easyctf</a:t>
            </a:r>
            <a:r>
              <a:rPr lang="en-US" altLang="zh-TW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{Nap0leon_vs_Ca3s4r}</a:t>
            </a:r>
            <a:endParaRPr lang="zh-TW" alt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508" name="矩形 3"/>
          <p:cNvSpPr>
            <a:spLocks noChangeArrowheads="1"/>
          </p:cNvSpPr>
          <p:nvPr/>
        </p:nvSpPr>
        <p:spPr bwMode="auto">
          <a:xfrm>
            <a:off x="550863" y="1524000"/>
            <a:ext cx="8001000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sz="2800"/>
              <a:t>Cnebnl Vtxltk bl max uxlm unm fr ykbxgw ebdxl Gtihexhg uxmmxk yhk patmxoxk kxtlhg. Ha pxee. Max yetz bl xtlrvmy{Gti0exhg_ol_Vt3l4k}</a:t>
            </a:r>
          </a:p>
        </p:txBody>
      </p:sp>
      <p:sp>
        <p:nvSpPr>
          <p:cNvPr id="21509" name="上-下雙向箭號 4"/>
          <p:cNvSpPr>
            <a:spLocks noChangeArrowheads="1"/>
          </p:cNvSpPr>
          <p:nvPr/>
        </p:nvSpPr>
        <p:spPr bwMode="auto">
          <a:xfrm>
            <a:off x="3581400" y="2908300"/>
            <a:ext cx="685800" cy="9144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pPr eaLnBrk="1" hangingPunct="1"/>
            <a:endParaRPr lang="zh-TW" altLang="en-US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5681249D-91D0-4AC3-872C-8C0F91EBF437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A6DDE30-CF24-4416-AACB-B8DDE7C18C97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338CE5D-AB43-43DD-AD7B-088EBDEF2D4C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5" name="矩形圖說文字 4"/>
          <p:cNvSpPr/>
          <p:nvPr/>
        </p:nvSpPr>
        <p:spPr>
          <a:xfrm>
            <a:off x="0" y="0"/>
            <a:ext cx="9144000" cy="3429000"/>
          </a:xfrm>
          <a:prstGeom prst="wedgeRectCallou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3600" dirty="0"/>
              <a:t>Your Turn</a:t>
            </a:r>
          </a:p>
          <a:p>
            <a:pPr algn="ctr">
              <a:defRPr/>
            </a:pPr>
            <a:endParaRPr lang="en-US" altLang="zh-TW" sz="3600" dirty="0"/>
          </a:p>
          <a:p>
            <a:pPr algn="ctr">
              <a:defRPr/>
            </a:pPr>
            <a:r>
              <a:rPr lang="en-US" altLang="zh-TW" sz="2800" dirty="0"/>
              <a:t>UFO CTF School 2016 : rotate-it-25</a:t>
            </a:r>
          </a:p>
          <a:p>
            <a:pPr algn="ctr">
              <a:defRPr/>
            </a:pPr>
            <a:endParaRPr lang="en-US" altLang="zh-TW" dirty="0"/>
          </a:p>
          <a:p>
            <a:pPr algn="ctr">
              <a:defRPr/>
            </a:pPr>
            <a:r>
              <a:rPr lang="en-US" altLang="zh-TW" sz="1400" dirty="0"/>
              <a:t>https://github.com/ctfs/write-ups-2016/tree/master/ufo-ctf-school-2016/crypto/rotate-it-25</a:t>
            </a:r>
          </a:p>
        </p:txBody>
      </p:sp>
      <p:pic>
        <p:nvPicPr>
          <p:cNvPr id="22532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" y="3979863"/>
            <a:ext cx="8642350" cy="146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/>
          <p:cNvSpPr/>
          <p:nvPr/>
        </p:nvSpPr>
        <p:spPr>
          <a:xfrm>
            <a:off x="1828800" y="5273459"/>
            <a:ext cx="5486400" cy="64611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synt</a:t>
            </a:r>
            <a:r>
              <a:rPr lang="en-US" altLang="zh-TW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{hs0pgsfpubby}</a:t>
            </a:r>
            <a:endParaRPr lang="zh-TW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534" name="矩形 7"/>
          <p:cNvSpPr>
            <a:spLocks noChangeArrowheads="1"/>
          </p:cNvSpPr>
          <p:nvPr/>
        </p:nvSpPr>
        <p:spPr bwMode="auto">
          <a:xfrm>
            <a:off x="7162800" y="3281363"/>
            <a:ext cx="1828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/>
              <a:t>flag{uf0ctfschool}</a:t>
            </a:r>
            <a:endParaRPr lang="zh-TW" altLang="en-US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C3651177-C7C9-400A-B370-3AA45BB71BCE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CA12E9B-286F-49C8-B58C-84DFCD4486BB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611D4AA-2A38-4B30-825D-8AA6ACF4BADB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TW" altLang="en-US" sz="6600" dirty="0"/>
              <a:t>換位加密法</a:t>
            </a:r>
            <a:r>
              <a:rPr lang="ja-JP" altLang="en-US" sz="6600" dirty="0">
                <a:latin typeface="標楷體" panose="03000509000000000000" pitchFamily="65" charset="-120"/>
              </a:rPr>
              <a:t>の</a:t>
            </a:r>
            <a:endParaRPr lang="en-US" altLang="ja-JP" sz="6600" dirty="0">
              <a:latin typeface="標楷體" panose="03000509000000000000" pitchFamily="65" charset="-120"/>
            </a:endParaRPr>
          </a:p>
          <a:p>
            <a:pPr algn="ctr">
              <a:defRPr/>
            </a:pPr>
            <a:r>
              <a:rPr lang="en-US" altLang="zh-TW" sz="6600" dirty="0" err="1"/>
              <a:t>Scytale</a:t>
            </a:r>
            <a:r>
              <a:rPr lang="en-US" altLang="zh-TW" sz="6600" dirty="0"/>
              <a:t> cipher</a:t>
            </a:r>
          </a:p>
          <a:p>
            <a:pPr algn="ctr">
              <a:defRPr/>
            </a:pPr>
            <a:r>
              <a:rPr lang="zh-TW" altLang="en-US" sz="6600" dirty="0"/>
              <a:t>密碼棒</a:t>
            </a:r>
            <a:endParaRPr lang="en-US" altLang="zh-TW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6148" name="矩形 3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 sz="1800">
              <a:latin typeface="Arial" pitchFamily="34" charset="0"/>
            </a:endParaRPr>
          </a:p>
        </p:txBody>
      </p:sp>
      <p:sp>
        <p:nvSpPr>
          <p:cNvPr id="6149" name="矩形 4"/>
          <p:cNvSpPr>
            <a:spLocks noChangeArrowheads="1"/>
          </p:cNvSpPr>
          <p:nvPr/>
        </p:nvSpPr>
        <p:spPr bwMode="auto">
          <a:xfrm>
            <a:off x="1160463" y="5362575"/>
            <a:ext cx="4856162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TW" sz="4000">
                <a:solidFill>
                  <a:schemeClr val="bg1"/>
                </a:solidFill>
                <a:latin typeface="Arial" pitchFamily="34" charset="0"/>
              </a:rPr>
              <a:t>MyFirstSecurity CTF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TW" altLang="en-US" sz="2400">
                <a:solidFill>
                  <a:schemeClr val="bg1"/>
                </a:solidFill>
                <a:latin typeface="Arial" pitchFamily="34" charset="0"/>
              </a:rPr>
              <a:t>課程搭配之學習平台</a:t>
            </a:r>
          </a:p>
        </p:txBody>
      </p:sp>
      <p:sp>
        <p:nvSpPr>
          <p:cNvPr id="6150" name="矩形 5"/>
          <p:cNvSpPr>
            <a:spLocks noChangeArrowheads="1"/>
          </p:cNvSpPr>
          <p:nvPr/>
        </p:nvSpPr>
        <p:spPr bwMode="auto">
          <a:xfrm>
            <a:off x="1160463" y="1531938"/>
            <a:ext cx="3646487" cy="240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TW" altLang="en-US" sz="5400">
                <a:solidFill>
                  <a:schemeClr val="bg1"/>
                </a:solidFill>
                <a:latin typeface="Arial" pitchFamily="34" charset="0"/>
              </a:rPr>
              <a:t>課程模組</a:t>
            </a:r>
            <a:r>
              <a:rPr lang="en-US" altLang="zh-TW" sz="9600">
                <a:solidFill>
                  <a:schemeClr val="bg1"/>
                </a:solidFill>
                <a:latin typeface="Arial" pitchFamily="34" charset="0"/>
              </a:rPr>
              <a:t>2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TW" altLang="en-US" sz="5400">
                <a:solidFill>
                  <a:schemeClr val="bg1"/>
                </a:solidFill>
                <a:latin typeface="Arial" pitchFamily="34" charset="0"/>
              </a:rPr>
              <a:t>基礎密碼學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6" r="20386"/>
          <a:stretch>
            <a:fillRect/>
          </a:stretch>
        </p:blipFill>
        <p:spPr bwMode="auto">
          <a:xfrm>
            <a:off x="241300" y="1374775"/>
            <a:ext cx="1554163" cy="285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圖說文字 6"/>
          <p:cNvSpPr/>
          <p:nvPr/>
        </p:nvSpPr>
        <p:spPr>
          <a:xfrm>
            <a:off x="0" y="0"/>
            <a:ext cx="9144000" cy="118427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TW" altLang="en-US" sz="4000" dirty="0"/>
              <a:t>西元前</a:t>
            </a:r>
            <a:r>
              <a:rPr lang="en-US" altLang="zh-TW" sz="4000" dirty="0"/>
              <a:t>7</a:t>
            </a:r>
            <a:r>
              <a:rPr lang="zh-TW" altLang="en-US" sz="4000" dirty="0"/>
              <a:t>世紀的希臘詩人</a:t>
            </a:r>
            <a:br>
              <a:rPr lang="zh-TW" altLang="en-US" sz="4000" dirty="0"/>
            </a:br>
            <a:r>
              <a:rPr lang="en-US" altLang="zh-TW" sz="4000" dirty="0"/>
              <a:t>Archilochus</a:t>
            </a:r>
            <a:endParaRPr lang="zh-TW" altLang="en-US" dirty="0"/>
          </a:p>
        </p:txBody>
      </p:sp>
      <p:sp>
        <p:nvSpPr>
          <p:cNvPr id="24580" name="矩形 1"/>
          <p:cNvSpPr>
            <a:spLocks noChangeArrowheads="1"/>
          </p:cNvSpPr>
          <p:nvPr/>
        </p:nvSpPr>
        <p:spPr bwMode="auto">
          <a:xfrm>
            <a:off x="1950038" y="3079750"/>
            <a:ext cx="6553200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zh-TW" altLang="en-US" dirty="0"/>
              <a:t>在密碼學裡，密碼棒是個可使的傳遞訊息字母順序改變的工具，由一條加工過、且有夾帶訊息的皮革繞在一個木棒所組成。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在古希臘，文書記載著斯巴達人用此於軍事上的訊息傳遞。</a:t>
            </a:r>
          </a:p>
          <a:p>
            <a:endParaRPr lang="en-US" altLang="zh-TW" dirty="0"/>
          </a:p>
          <a:p>
            <a:r>
              <a:rPr lang="zh-TW" altLang="en-US" dirty="0"/>
              <a:t>密碼接受者需使用一個相同尺寸、讓他將密碼條繞在上面解讀的棒子。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快速且不容易解讀錯誤的優點，使它在戰場上大受歡迎。 </a:t>
            </a:r>
            <a:endParaRPr lang="en-US" altLang="zh-TW" dirty="0"/>
          </a:p>
          <a:p>
            <a:r>
              <a:rPr lang="zh-TW" altLang="en-US" dirty="0"/>
              <a:t>但是它很容易就被破解了</a:t>
            </a:r>
          </a:p>
        </p:txBody>
      </p:sp>
      <p:sp>
        <p:nvSpPr>
          <p:cNvPr id="24581" name="矩形 4"/>
          <p:cNvSpPr>
            <a:spLocks noChangeArrowheads="1"/>
          </p:cNvSpPr>
          <p:nvPr/>
        </p:nvSpPr>
        <p:spPr bwMode="auto">
          <a:xfrm>
            <a:off x="2014538" y="2767013"/>
            <a:ext cx="3810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zh-TW" altLang="en-US"/>
              <a:t>https://zh.wikipedia.org/wiki/密碼棒</a:t>
            </a:r>
          </a:p>
        </p:txBody>
      </p:sp>
      <p:pic>
        <p:nvPicPr>
          <p:cNvPr id="24582" name="Picture 2" descr="https://upload.wikimedia.org/wikipedia/commons/thumb/5/51/Skytale.png/199px-Skyta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25400"/>
            <a:ext cx="3810000" cy="218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3" name="矩形 7"/>
          <p:cNvSpPr>
            <a:spLocks noChangeArrowheads="1"/>
          </p:cNvSpPr>
          <p:nvPr/>
        </p:nvSpPr>
        <p:spPr bwMode="auto">
          <a:xfrm>
            <a:off x="2032000" y="1714500"/>
            <a:ext cx="4572000" cy="985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sz="4000"/>
              <a:t>Scytale cipher</a:t>
            </a:r>
            <a:br>
              <a:rPr lang="en-US" altLang="zh-TW"/>
            </a:br>
            <a:r>
              <a:rPr lang="en-US" altLang="zh-TW"/>
              <a:t>https://en.wikipedia.org/wiki/Scytale</a:t>
            </a:r>
            <a:endParaRPr lang="zh-TW" altLang="en-US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2CA67E69-4F70-4418-865A-9BBB93129E90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9FD865C-E48E-4B16-803C-9E046C3E64A6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D699AC6-79CF-4462-AD26-A603334E319A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88" y="1419225"/>
            <a:ext cx="4637087" cy="779463"/>
          </a:xfrm>
        </p:spPr>
        <p:txBody>
          <a:bodyPr>
            <a:normAutofit fontScale="70000" lnSpcReduction="20000"/>
          </a:bodyPr>
          <a:lstStyle/>
          <a:p>
            <a:pPr marL="0" indent="0">
              <a:buFont typeface="Wingdings" pitchFamily="2" charset="2"/>
              <a:buNone/>
              <a:defRPr/>
            </a:pPr>
            <a:r>
              <a:rPr lang="zh-TW" altLang="en-US" dirty="0"/>
              <a:t>假設那棒可寫下四個字母使之圍繞</a:t>
            </a:r>
            <a:endParaRPr lang="en-US" altLang="zh-TW" dirty="0"/>
          </a:p>
          <a:p>
            <a:pPr marL="0" indent="0">
              <a:buFont typeface="Wingdings" pitchFamily="2" charset="2"/>
              <a:buNone/>
              <a:defRPr/>
            </a:pPr>
            <a:r>
              <a:rPr lang="zh-TW" altLang="en-US" dirty="0"/>
              <a:t>成圓圈且</a:t>
            </a:r>
            <a:r>
              <a:rPr lang="en-US" altLang="zh-TW" dirty="0"/>
              <a:t>5</a:t>
            </a:r>
            <a:r>
              <a:rPr lang="zh-TW" altLang="en-US" dirty="0"/>
              <a:t>個字母可連成一線。</a:t>
            </a:r>
          </a:p>
        </p:txBody>
      </p:sp>
      <p:pic>
        <p:nvPicPr>
          <p:cNvPr id="25603" name="Picture 2" descr="https://upload.wikimedia.org/wikipedia/commons/thumb/5/51/Skytale.png/199px-Skyta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125" y="1247775"/>
            <a:ext cx="2730500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矩形 4"/>
          <p:cNvSpPr>
            <a:spLocks noChangeArrowheads="1"/>
          </p:cNvSpPr>
          <p:nvPr/>
        </p:nvSpPr>
        <p:spPr bwMode="auto">
          <a:xfrm>
            <a:off x="469900" y="2605088"/>
            <a:ext cx="4699000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zh-TW" altLang="en-US" sz="2100"/>
              <a:t>範例文字：</a:t>
            </a:r>
            <a:r>
              <a:rPr lang="en-US" altLang="zh-TW" sz="2100"/>
              <a:t>"Help me I am under attack".</a:t>
            </a:r>
            <a:endParaRPr lang="zh-TW" altLang="en-US" sz="2100"/>
          </a:p>
        </p:txBody>
      </p:sp>
      <p:sp>
        <p:nvSpPr>
          <p:cNvPr id="25605" name="矩形 5"/>
          <p:cNvSpPr>
            <a:spLocks noChangeArrowheads="1"/>
          </p:cNvSpPr>
          <p:nvPr/>
        </p:nvSpPr>
        <p:spPr bwMode="auto">
          <a:xfrm>
            <a:off x="1611313" y="3475038"/>
            <a:ext cx="1712912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pt-BR" altLang="zh-TW" sz="2100"/>
              <a:t>H E L P M</a:t>
            </a:r>
          </a:p>
          <a:p>
            <a:r>
              <a:rPr lang="pt-BR" altLang="zh-TW" sz="2100"/>
              <a:t>E I A M U</a:t>
            </a:r>
          </a:p>
          <a:p>
            <a:r>
              <a:rPr lang="pt-BR" altLang="zh-TW" sz="2100"/>
              <a:t>N D E R A</a:t>
            </a:r>
          </a:p>
          <a:p>
            <a:r>
              <a:rPr lang="pt-BR" altLang="zh-TW" sz="2100"/>
              <a:t>T T A C K</a:t>
            </a:r>
          </a:p>
        </p:txBody>
      </p:sp>
      <p:sp>
        <p:nvSpPr>
          <p:cNvPr id="25606" name="矩形 6"/>
          <p:cNvSpPr>
            <a:spLocks noChangeArrowheads="1"/>
          </p:cNvSpPr>
          <p:nvPr/>
        </p:nvSpPr>
        <p:spPr bwMode="auto">
          <a:xfrm>
            <a:off x="888206" y="5474432"/>
            <a:ext cx="38623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pt-BR" altLang="zh-TW" sz="2400" dirty="0"/>
              <a:t>"HENTEIDTLAEAPMRCMUAK"</a:t>
            </a:r>
            <a:endParaRPr lang="zh-TW" altLang="en-US" sz="2400" dirty="0"/>
          </a:p>
        </p:txBody>
      </p:sp>
      <p:sp>
        <p:nvSpPr>
          <p:cNvPr id="8" name="向下箭號 7"/>
          <p:cNvSpPr/>
          <p:nvPr/>
        </p:nvSpPr>
        <p:spPr>
          <a:xfrm>
            <a:off x="2003425" y="3049588"/>
            <a:ext cx="471488" cy="358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9" name="向下箭號 8"/>
          <p:cNvSpPr/>
          <p:nvPr/>
        </p:nvSpPr>
        <p:spPr>
          <a:xfrm>
            <a:off x="2098675" y="5046663"/>
            <a:ext cx="469900" cy="358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10" name="矩形圖說文字 9"/>
          <p:cNvSpPr/>
          <p:nvPr/>
        </p:nvSpPr>
        <p:spPr>
          <a:xfrm>
            <a:off x="0" y="11113"/>
            <a:ext cx="9144000" cy="118427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TW" sz="4000" dirty="0" err="1"/>
              <a:t>Scytale</a:t>
            </a:r>
            <a:r>
              <a:rPr lang="en-US" altLang="zh-TW" sz="4000" dirty="0"/>
              <a:t> cipher::</a:t>
            </a:r>
            <a:r>
              <a:rPr lang="zh-TW" altLang="en-US" sz="3200" dirty="0">
                <a:solidFill>
                  <a:srgbClr val="FFFF00"/>
                </a:solidFill>
              </a:rPr>
              <a:t>加密</a:t>
            </a:r>
            <a:r>
              <a:rPr lang="zh-TW" altLang="en-US" sz="3200" dirty="0"/>
              <a:t>方法</a:t>
            </a:r>
            <a:br>
              <a:rPr lang="en-US" altLang="zh-TW" sz="3200" dirty="0"/>
            </a:br>
            <a:r>
              <a:rPr lang="en-US" altLang="zh-TW" dirty="0"/>
              <a:t>https://en.wikipedia.org/wiki/Scytale</a:t>
            </a:r>
            <a:endParaRPr lang="zh-TW" altLang="en-US" dirty="0"/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16E8BC88-AD9B-4A2A-B641-0EE0A5BA3BC2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6B4CAFB-9E8B-4DEE-A3E2-11D7B1C03445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063182C-C74C-4E37-857A-1B9BF692A6BC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664075" y="857250"/>
            <a:ext cx="4479925" cy="48482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6988" y="1614488"/>
            <a:ext cx="4637087" cy="779462"/>
          </a:xfrm>
        </p:spPr>
        <p:txBody>
          <a:bodyPr>
            <a:normAutofit fontScale="70000" lnSpcReduction="20000"/>
          </a:bodyPr>
          <a:lstStyle/>
          <a:p>
            <a:pPr marL="0" indent="0">
              <a:buFont typeface="Wingdings" pitchFamily="2" charset="2"/>
              <a:buNone/>
              <a:defRPr/>
            </a:pPr>
            <a:r>
              <a:rPr lang="zh-TW" altLang="en-US" dirty="0"/>
              <a:t>假設那棒可寫下四個字母使之圍繞</a:t>
            </a:r>
            <a:endParaRPr lang="en-US" altLang="zh-TW" dirty="0"/>
          </a:p>
          <a:p>
            <a:pPr marL="0" indent="0">
              <a:buFont typeface="Wingdings" pitchFamily="2" charset="2"/>
              <a:buNone/>
              <a:defRPr/>
            </a:pPr>
            <a:r>
              <a:rPr lang="zh-TW" altLang="en-US" dirty="0"/>
              <a:t>成圓圈且</a:t>
            </a:r>
            <a:r>
              <a:rPr lang="en-US" altLang="zh-TW" dirty="0"/>
              <a:t>5</a:t>
            </a:r>
            <a:r>
              <a:rPr lang="zh-TW" altLang="en-US" dirty="0"/>
              <a:t>個字母可連成一線。</a:t>
            </a:r>
          </a:p>
        </p:txBody>
      </p:sp>
      <p:sp>
        <p:nvSpPr>
          <p:cNvPr id="26628" name="矩形 4"/>
          <p:cNvSpPr>
            <a:spLocks noChangeArrowheads="1"/>
          </p:cNvSpPr>
          <p:nvPr/>
        </p:nvSpPr>
        <p:spPr bwMode="auto">
          <a:xfrm>
            <a:off x="13495" y="2368550"/>
            <a:ext cx="4699000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zh-TW" altLang="en-US" sz="2100"/>
              <a:t>範例文字：</a:t>
            </a:r>
            <a:r>
              <a:rPr lang="en-US" altLang="zh-TW" sz="2100"/>
              <a:t>"Help me I am under attack".</a:t>
            </a:r>
            <a:endParaRPr lang="zh-TW" altLang="en-US" sz="2100"/>
          </a:p>
        </p:txBody>
      </p:sp>
      <p:sp>
        <p:nvSpPr>
          <p:cNvPr id="26629" name="矩形 5"/>
          <p:cNvSpPr>
            <a:spLocks noChangeArrowheads="1"/>
          </p:cNvSpPr>
          <p:nvPr/>
        </p:nvSpPr>
        <p:spPr bwMode="auto">
          <a:xfrm>
            <a:off x="1421607" y="3449637"/>
            <a:ext cx="2057400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pt-BR" altLang="zh-TW" sz="2100"/>
              <a:t>H E L P M</a:t>
            </a:r>
          </a:p>
          <a:p>
            <a:r>
              <a:rPr lang="pt-BR" altLang="zh-TW" sz="2100"/>
              <a:t>E I A M U</a:t>
            </a:r>
          </a:p>
          <a:p>
            <a:r>
              <a:rPr lang="pt-BR" altLang="zh-TW" sz="2100"/>
              <a:t>N D E R A</a:t>
            </a:r>
          </a:p>
          <a:p>
            <a:r>
              <a:rPr lang="pt-BR" altLang="zh-TW" sz="2100"/>
              <a:t>T T A C K</a:t>
            </a:r>
          </a:p>
        </p:txBody>
      </p:sp>
      <p:sp>
        <p:nvSpPr>
          <p:cNvPr id="26630" name="矩形 6"/>
          <p:cNvSpPr>
            <a:spLocks noChangeArrowheads="1"/>
          </p:cNvSpPr>
          <p:nvPr/>
        </p:nvSpPr>
        <p:spPr bwMode="auto">
          <a:xfrm>
            <a:off x="256382" y="5243512"/>
            <a:ext cx="3860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pt-BR" altLang="zh-TW" sz="2400" dirty="0"/>
              <a:t>"HENTEIDTLAEAPMRCMUAK"</a:t>
            </a:r>
            <a:endParaRPr lang="zh-TW" altLang="en-US" sz="2400" dirty="0"/>
          </a:p>
        </p:txBody>
      </p:sp>
      <p:sp>
        <p:nvSpPr>
          <p:cNvPr id="8" name="向下箭號 7"/>
          <p:cNvSpPr/>
          <p:nvPr/>
        </p:nvSpPr>
        <p:spPr>
          <a:xfrm>
            <a:off x="1835945" y="2994025"/>
            <a:ext cx="471487" cy="358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9" name="向下箭號 8"/>
          <p:cNvSpPr/>
          <p:nvPr/>
        </p:nvSpPr>
        <p:spPr>
          <a:xfrm>
            <a:off x="1835945" y="4841689"/>
            <a:ext cx="471487" cy="358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10" name="矩形 9"/>
          <p:cNvSpPr/>
          <p:nvPr/>
        </p:nvSpPr>
        <p:spPr>
          <a:xfrm>
            <a:off x="6419851" y="3629829"/>
            <a:ext cx="1589087" cy="113188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Ｈ　Ｅ　Ｎ　Ｔ</a:t>
            </a:r>
            <a:endParaRPr lang="en-US" altLang="zh-TW" sz="13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r>
              <a:rPr lang="zh-TW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Ｅ　Ｉ　Ｄ　Ｔ</a:t>
            </a:r>
            <a:endParaRPr lang="en-US" altLang="zh-TW" sz="13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r>
              <a:rPr lang="zh-TW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Ｌ　Ａ　Ｅ　Ａ</a:t>
            </a:r>
            <a:endParaRPr lang="en-US" altLang="zh-TW" sz="13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r>
              <a:rPr lang="zh-TW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Ｐ　Ｍ　Ｒ　Ｃ</a:t>
            </a:r>
            <a:endParaRPr lang="en-US" altLang="zh-TW" sz="13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r>
              <a:rPr lang="zh-TW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Ｍ　Ｕ　Ａ　Ｋ</a:t>
            </a:r>
          </a:p>
        </p:txBody>
      </p:sp>
      <p:sp>
        <p:nvSpPr>
          <p:cNvPr id="26634" name="矩形 11"/>
          <p:cNvSpPr>
            <a:spLocks noChangeArrowheads="1"/>
          </p:cNvSpPr>
          <p:nvPr/>
        </p:nvSpPr>
        <p:spPr bwMode="auto">
          <a:xfrm>
            <a:off x="5164138" y="2656692"/>
            <a:ext cx="3810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pt-BR" altLang="zh-TW" sz="2000"/>
              <a:t>"HENTEIDTLAEAPMRCMUAK"</a:t>
            </a:r>
            <a:endParaRPr lang="zh-TW" altLang="en-US" sz="2000"/>
          </a:p>
        </p:txBody>
      </p:sp>
      <p:sp>
        <p:nvSpPr>
          <p:cNvPr id="13" name="向下箭號 12"/>
          <p:cNvSpPr/>
          <p:nvPr/>
        </p:nvSpPr>
        <p:spPr>
          <a:xfrm>
            <a:off x="6743701" y="3169454"/>
            <a:ext cx="469900" cy="358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14" name="向下箭號 13"/>
          <p:cNvSpPr/>
          <p:nvPr/>
        </p:nvSpPr>
        <p:spPr>
          <a:xfrm>
            <a:off x="6786563" y="4872842"/>
            <a:ext cx="469900" cy="358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26637" name="矩形 14"/>
          <p:cNvSpPr>
            <a:spLocks noChangeArrowheads="1"/>
          </p:cNvSpPr>
          <p:nvPr/>
        </p:nvSpPr>
        <p:spPr bwMode="auto">
          <a:xfrm>
            <a:off x="5464176" y="5231617"/>
            <a:ext cx="3160712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sz="2100" dirty="0"/>
              <a:t>HELPMEIAMUNDERATTACK</a:t>
            </a:r>
            <a:endParaRPr lang="zh-TW" altLang="en-US" sz="2100" dirty="0"/>
          </a:p>
        </p:txBody>
      </p:sp>
      <p:sp>
        <p:nvSpPr>
          <p:cNvPr id="26638" name="矩形 15"/>
          <p:cNvSpPr>
            <a:spLocks noChangeArrowheads="1"/>
          </p:cNvSpPr>
          <p:nvPr/>
        </p:nvSpPr>
        <p:spPr bwMode="auto">
          <a:xfrm>
            <a:off x="5211763" y="1824842"/>
            <a:ext cx="14160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zh-TW" altLang="en-US" sz="2400"/>
              <a:t>解密方法</a:t>
            </a:r>
          </a:p>
        </p:txBody>
      </p:sp>
      <p:sp>
        <p:nvSpPr>
          <p:cNvPr id="17" name="矩形圖說文字 16"/>
          <p:cNvSpPr/>
          <p:nvPr/>
        </p:nvSpPr>
        <p:spPr>
          <a:xfrm>
            <a:off x="0" y="11113"/>
            <a:ext cx="9144000" cy="118427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TW" sz="4000" dirty="0" err="1"/>
              <a:t>Scytale</a:t>
            </a:r>
            <a:r>
              <a:rPr lang="en-US" altLang="zh-TW" sz="4000" dirty="0"/>
              <a:t> cipher::</a:t>
            </a:r>
            <a:r>
              <a:rPr lang="zh-TW" altLang="en-US" sz="3200" dirty="0">
                <a:solidFill>
                  <a:srgbClr val="FFFF00"/>
                </a:solidFill>
              </a:rPr>
              <a:t>解密</a:t>
            </a:r>
            <a:r>
              <a:rPr lang="zh-TW" altLang="en-US" sz="3200" dirty="0"/>
              <a:t>方法</a:t>
            </a:r>
            <a:br>
              <a:rPr lang="en-US" altLang="zh-TW" sz="3200" dirty="0"/>
            </a:br>
            <a:r>
              <a:rPr lang="en-US" altLang="zh-TW" dirty="0"/>
              <a:t>https://en.wikipedia.org/wiki/Scytale</a:t>
            </a:r>
            <a:endParaRPr lang="zh-TW" altLang="en-US" dirty="0"/>
          </a:p>
        </p:txBody>
      </p:sp>
      <p:pic>
        <p:nvPicPr>
          <p:cNvPr id="26640" name="Picture 2" descr="https://upload.wikimedia.org/wikipedia/commons/thumb/5/51/Skytale.png/199px-Skyta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150" y="117475"/>
            <a:ext cx="2730500" cy="156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1" name="群組 20">
            <a:extLst>
              <a:ext uri="{FF2B5EF4-FFF2-40B4-BE49-F238E27FC236}">
                <a16:creationId xmlns:a16="http://schemas.microsoft.com/office/drawing/2014/main" id="{76C3835F-28F6-4147-B14A-B4278D0F7B37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98CCCF6A-299E-4A63-8EC7-D49FE11EFA92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2B86EBF8-BD4D-48AE-9ED6-926C1080A32A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770" t="19487" r="38942" b="47091"/>
          <a:stretch/>
        </p:blipFill>
        <p:spPr>
          <a:xfrm>
            <a:off x="533400" y="3124200"/>
            <a:ext cx="7875588" cy="2579688"/>
          </a:xfrm>
        </p:spPr>
      </p:pic>
      <p:sp>
        <p:nvSpPr>
          <p:cNvPr id="5" name="矩形 4"/>
          <p:cNvSpPr/>
          <p:nvPr/>
        </p:nvSpPr>
        <p:spPr>
          <a:xfrm>
            <a:off x="533400" y="5319496"/>
            <a:ext cx="7778750" cy="6000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答案格式</a:t>
            </a:r>
            <a:r>
              <a:rPr lang="en-US" altLang="zh-TW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en-US" altLang="zh-TW" sz="3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EKO</a:t>
            </a:r>
            <a:r>
              <a:rPr lang="en-US" altLang="zh-TW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{XXXXXXXXXXXXXXXX}</a:t>
            </a:r>
            <a:endParaRPr lang="zh-TW" altLang="en-US" sz="3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矩形圖說文字 6"/>
          <p:cNvSpPr/>
          <p:nvPr/>
        </p:nvSpPr>
        <p:spPr>
          <a:xfrm>
            <a:off x="0" y="0"/>
            <a:ext cx="9144000" cy="2895600"/>
          </a:xfrm>
          <a:prstGeom prst="wedgeRectCallou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3600" dirty="0"/>
              <a:t>EKOPARTY CTF 2015: SCYTCRYPTO</a:t>
            </a:r>
          </a:p>
          <a:p>
            <a:pPr algn="ctr">
              <a:defRPr/>
            </a:pPr>
            <a:endParaRPr lang="en-US" altLang="zh-TW" dirty="0"/>
          </a:p>
          <a:p>
            <a:pPr algn="ctr">
              <a:defRPr/>
            </a:pPr>
            <a:r>
              <a:rPr lang="en-US" altLang="zh-TW" dirty="0"/>
              <a:t>https://github.com/ctfs/write-ups-2015/tree/master/ekoparty-ctf-2015/crypto/cry50</a:t>
            </a:r>
            <a:endParaRPr lang="zh-TW" altLang="en-US" dirty="0"/>
          </a:p>
          <a:p>
            <a:pPr algn="ctr">
              <a:defRPr/>
            </a:pPr>
            <a:endParaRPr lang="zh-TW" altLang="en-US" dirty="0"/>
          </a:p>
        </p:txBody>
      </p:sp>
      <p:sp>
        <p:nvSpPr>
          <p:cNvPr id="27653" name="矩形 1"/>
          <p:cNvSpPr>
            <a:spLocks noChangeArrowheads="1"/>
          </p:cNvSpPr>
          <p:nvPr/>
        </p:nvSpPr>
        <p:spPr bwMode="auto">
          <a:xfrm>
            <a:off x="2136775" y="2155825"/>
            <a:ext cx="45720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>
                <a:solidFill>
                  <a:schemeClr val="bg1"/>
                </a:solidFill>
              </a:rPr>
              <a:t>Decrypt this strange word: ERTKSOOTCMCHYRAFYLIPL</a:t>
            </a:r>
            <a:endParaRPr lang="zh-TW" altLang="en-US">
              <a:solidFill>
                <a:schemeClr val="bg1"/>
              </a:solidFill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62ECE674-BAAB-4B4B-80B6-78044D68B20F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576B7E5-D377-40CB-93A3-DFA68675B255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4E475DB-5CD4-4FC1-91F8-1C10C2D030E0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124200" y="2647950"/>
            <a:ext cx="3184525" cy="693738"/>
          </a:xfrm>
        </p:spPr>
        <p:txBody>
          <a:bodyPr>
            <a:normAutofit fontScale="77500" lnSpcReduction="20000"/>
          </a:bodyPr>
          <a:lstStyle/>
          <a:p>
            <a:pPr marL="0" indent="0">
              <a:buFont typeface="Wingdings" pitchFamily="2" charset="2"/>
              <a:buNone/>
              <a:defRPr/>
            </a:pPr>
            <a:r>
              <a:rPr lang="en-US" altLang="zh-TW" sz="495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SCYT</a:t>
            </a:r>
            <a:r>
              <a:rPr lang="en-US" altLang="zh-TW" sz="495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Crypto</a:t>
            </a:r>
            <a:endParaRPr lang="zh-TW" altLang="en-US" sz="49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3160713" y="4981575"/>
            <a:ext cx="2222500" cy="30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350" dirty="0"/>
              <a:t>www.dcode.fr/scytale-cipher</a:t>
            </a:r>
            <a:endParaRPr lang="zh-TW" altLang="en-US" sz="1350" dirty="0"/>
          </a:p>
        </p:txBody>
      </p:sp>
      <p:sp>
        <p:nvSpPr>
          <p:cNvPr id="28676" name="標題 1"/>
          <p:cNvSpPr txBox="1">
            <a:spLocks/>
          </p:cNvSpPr>
          <p:nvPr/>
        </p:nvSpPr>
        <p:spPr bwMode="auto">
          <a:xfrm>
            <a:off x="560388" y="2647950"/>
            <a:ext cx="2281237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zh-TW" altLang="en-US" sz="3300">
                <a:latin typeface="Times New Roman" pitchFamily="18" charset="0"/>
              </a:rPr>
              <a:t>題目告訴你</a:t>
            </a:r>
          </a:p>
        </p:txBody>
      </p:sp>
      <p:pic>
        <p:nvPicPr>
          <p:cNvPr id="28677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612"/>
          <a:stretch>
            <a:fillRect/>
          </a:stretch>
        </p:blipFill>
        <p:spPr bwMode="auto">
          <a:xfrm>
            <a:off x="330200" y="1155700"/>
            <a:ext cx="7878763" cy="938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向右箭號 6"/>
          <p:cNvSpPr/>
          <p:nvPr/>
        </p:nvSpPr>
        <p:spPr>
          <a:xfrm>
            <a:off x="2841625" y="2782888"/>
            <a:ext cx="319088" cy="3206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8" name="向右箭號 7"/>
          <p:cNvSpPr/>
          <p:nvPr/>
        </p:nvSpPr>
        <p:spPr>
          <a:xfrm rot="5217939">
            <a:off x="3639344" y="3353594"/>
            <a:ext cx="717550" cy="681038"/>
          </a:xfrm>
          <a:prstGeom prst="rightArrow">
            <a:avLst>
              <a:gd name="adj1" fmla="val 50000"/>
              <a:gd name="adj2" fmla="val 437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28680" name="矩形 8"/>
          <p:cNvSpPr>
            <a:spLocks noChangeArrowheads="1"/>
          </p:cNvSpPr>
          <p:nvPr/>
        </p:nvSpPr>
        <p:spPr bwMode="auto">
          <a:xfrm>
            <a:off x="2981325" y="4094163"/>
            <a:ext cx="257810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sz="3300"/>
              <a:t>scytale-cipher</a:t>
            </a:r>
            <a:endParaRPr lang="zh-TW" altLang="en-US" sz="3300"/>
          </a:p>
        </p:txBody>
      </p:sp>
      <p:sp>
        <p:nvSpPr>
          <p:cNvPr id="10" name="標題 1"/>
          <p:cNvSpPr txBox="1">
            <a:spLocks/>
          </p:cNvSpPr>
          <p:nvPr/>
        </p:nvSpPr>
        <p:spPr>
          <a:xfrm>
            <a:off x="560388" y="3482975"/>
            <a:ext cx="3079750" cy="592138"/>
          </a:xfrm>
          <a:prstGeom prst="rect">
            <a:avLst/>
          </a:prstGeom>
        </p:spPr>
        <p:txBody>
          <a:bodyPr lIns="68580" tIns="34290" rIns="68580" bIns="3429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3300" dirty="0"/>
              <a:t>題目又是密碼問題</a:t>
            </a:r>
          </a:p>
        </p:txBody>
      </p:sp>
      <p:sp>
        <p:nvSpPr>
          <p:cNvPr id="11" name="矩形圖說文字 10"/>
          <p:cNvSpPr/>
          <p:nvPr/>
        </p:nvSpPr>
        <p:spPr>
          <a:xfrm>
            <a:off x="0" y="0"/>
            <a:ext cx="9144000" cy="954088"/>
          </a:xfrm>
          <a:prstGeom prst="wedgeRectCallou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TW" altLang="en-US" sz="3200" dirty="0"/>
              <a:t>神猜法</a:t>
            </a:r>
          </a:p>
          <a:p>
            <a:pPr algn="ctr">
              <a:defRPr/>
            </a:pPr>
            <a:endParaRPr lang="zh-TW" altLang="en-US" dirty="0"/>
          </a:p>
        </p:txBody>
      </p:sp>
      <p:sp>
        <p:nvSpPr>
          <p:cNvPr id="28683" name="矩形 1"/>
          <p:cNvSpPr>
            <a:spLocks noChangeArrowheads="1"/>
          </p:cNvSpPr>
          <p:nvPr/>
        </p:nvSpPr>
        <p:spPr bwMode="auto">
          <a:xfrm>
            <a:off x="399515" y="5295744"/>
            <a:ext cx="79152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dirty="0"/>
              <a:t>http://www.nobbd.de/blog/artikel.php?titel=write-up-Ekoparty-CTF---Crypto-50-100-200#weirdvigenere</a:t>
            </a:r>
            <a:endParaRPr lang="zh-TW" altLang="en-US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A06E3FD8-0CAF-4439-802A-836BF15E10A9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020BFAD-1CFA-4D9C-8A0B-A9C8A28A13E8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4094212-8283-4FA8-AA81-804E5CCCDB5B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877" r="37317" b="6665"/>
          <a:stretch/>
        </p:blipFill>
        <p:spPr>
          <a:xfrm>
            <a:off x="1000125" y="1333500"/>
            <a:ext cx="6069013" cy="4533900"/>
          </a:xfrm>
        </p:spPr>
      </p:pic>
      <p:sp>
        <p:nvSpPr>
          <p:cNvPr id="5" name="向右箭號 4"/>
          <p:cNvSpPr/>
          <p:nvPr/>
        </p:nvSpPr>
        <p:spPr>
          <a:xfrm>
            <a:off x="1471613" y="3403600"/>
            <a:ext cx="665162" cy="666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350"/>
          </a:p>
        </p:txBody>
      </p:sp>
      <p:sp>
        <p:nvSpPr>
          <p:cNvPr id="6" name="矩形圖說文字 5"/>
          <p:cNvSpPr/>
          <p:nvPr/>
        </p:nvSpPr>
        <p:spPr>
          <a:xfrm>
            <a:off x="0" y="0"/>
            <a:ext cx="9144000" cy="847725"/>
          </a:xfrm>
          <a:prstGeom prst="wedgeRectCallou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TW" altLang="en-US" sz="2400" dirty="0"/>
              <a:t>善用</a:t>
            </a:r>
            <a:r>
              <a:rPr lang="en-US" altLang="zh-TW" sz="2400" dirty="0"/>
              <a:t>Google</a:t>
            </a:r>
            <a:br>
              <a:rPr lang="en-US" altLang="zh-TW" sz="2400" dirty="0"/>
            </a:br>
            <a:r>
              <a:rPr lang="zh-TW" altLang="en-US" sz="2400" dirty="0"/>
              <a:t>看看</a:t>
            </a:r>
            <a:endParaRPr lang="zh-TW" altLang="en-US" dirty="0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FBC81193-610F-4DBB-B231-EAA4EA3D02FF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48959F9-9C52-4D7E-B405-78B2A2E7E12A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88ADBCB-916A-42AF-8F63-74B65EF96BD1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圖說文字 2"/>
          <p:cNvSpPr/>
          <p:nvPr/>
        </p:nvSpPr>
        <p:spPr>
          <a:xfrm>
            <a:off x="0" y="0"/>
            <a:ext cx="9144000" cy="847725"/>
          </a:xfrm>
          <a:prstGeom prst="wedgeRectCallou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TW" altLang="en-US" sz="2400" dirty="0"/>
              <a:t>使用線上工具</a:t>
            </a:r>
            <a:endParaRPr lang="en-US" altLang="zh-TW" sz="2400" dirty="0"/>
          </a:p>
          <a:p>
            <a:pPr>
              <a:defRPr/>
            </a:pPr>
            <a:r>
              <a:rPr lang="en-US" altLang="zh-TW" dirty="0"/>
              <a:t>http://www.dcode.fr/scytale-cipher</a:t>
            </a:r>
            <a:endParaRPr lang="zh-TW" altLang="en-US" dirty="0"/>
          </a:p>
        </p:txBody>
      </p:sp>
      <p:pic>
        <p:nvPicPr>
          <p:cNvPr id="11" name="內容版面配置區 10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111" t="10346" r="25926" b="12731"/>
          <a:stretch/>
        </p:blipFill>
        <p:spPr>
          <a:xfrm>
            <a:off x="1407855" y="1084263"/>
            <a:ext cx="7086600" cy="4689474"/>
          </a:xfrm>
        </p:spPr>
      </p:pic>
      <p:sp>
        <p:nvSpPr>
          <p:cNvPr id="12" name="向右箭號 11"/>
          <p:cNvSpPr/>
          <p:nvPr/>
        </p:nvSpPr>
        <p:spPr>
          <a:xfrm>
            <a:off x="3423310" y="3431969"/>
            <a:ext cx="1123950" cy="560388"/>
          </a:xfrm>
          <a:prstGeom prst="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(1)</a:t>
            </a:r>
            <a:r>
              <a:rPr lang="zh-TW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輸入</a:t>
            </a:r>
          </a:p>
        </p:txBody>
      </p:sp>
      <p:sp>
        <p:nvSpPr>
          <p:cNvPr id="13" name="向右箭號 12"/>
          <p:cNvSpPr/>
          <p:nvPr/>
        </p:nvSpPr>
        <p:spPr>
          <a:xfrm>
            <a:off x="3448050" y="4744852"/>
            <a:ext cx="1123950" cy="560387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(2)</a:t>
            </a:r>
            <a:r>
              <a:rPr lang="zh-TW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選擇</a:t>
            </a:r>
          </a:p>
        </p:txBody>
      </p:sp>
      <p:sp>
        <p:nvSpPr>
          <p:cNvPr id="14" name="向右箭號 13"/>
          <p:cNvSpPr/>
          <p:nvPr/>
        </p:nvSpPr>
        <p:spPr>
          <a:xfrm>
            <a:off x="274999" y="4474687"/>
            <a:ext cx="1123950" cy="56038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(3)</a:t>
            </a:r>
            <a:r>
              <a:rPr lang="zh-TW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解答在此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14913CD2-CBF0-4669-B5F3-239F3C6B6D9A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E7F174A-0C05-4B25-BF15-35DDE703DB07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82F93B2-9F1F-4910-891D-26E4F756F3BA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247650" y="4267200"/>
            <a:ext cx="8439150" cy="769938"/>
          </a:xfrm>
        </p:spPr>
        <p:txBody>
          <a:bodyPr wrap="none">
            <a:spAutoFit/>
          </a:bodyPr>
          <a:lstStyle/>
          <a:p>
            <a:pPr marL="0" indent="0">
              <a:buFont typeface="Wingdings" pitchFamily="2" charset="2"/>
              <a:buNone/>
              <a:defRPr/>
            </a:pPr>
            <a:r>
              <a:rPr lang="en-US" altLang="zh-TW" sz="4400" dirty="0"/>
              <a:t>EKO{MYFIRSTCRYPTOCHALL}</a:t>
            </a:r>
            <a:endParaRPr lang="zh-TW" altLang="en-US" sz="4400" dirty="0"/>
          </a:p>
        </p:txBody>
      </p:sp>
      <p:sp>
        <p:nvSpPr>
          <p:cNvPr id="31748" name="矩形 4"/>
          <p:cNvSpPr>
            <a:spLocks noChangeArrowheads="1"/>
          </p:cNvSpPr>
          <p:nvPr/>
        </p:nvSpPr>
        <p:spPr bwMode="auto">
          <a:xfrm>
            <a:off x="266700" y="1905000"/>
            <a:ext cx="8015288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sz="4400"/>
              <a:t>ERTKSOOTCMCHYRAFYLIPL</a:t>
            </a:r>
          </a:p>
        </p:txBody>
      </p:sp>
      <p:sp>
        <p:nvSpPr>
          <p:cNvPr id="31749" name="向下箭號 5"/>
          <p:cNvSpPr>
            <a:spLocks noChangeArrowheads="1"/>
          </p:cNvSpPr>
          <p:nvPr/>
        </p:nvSpPr>
        <p:spPr bwMode="auto">
          <a:xfrm>
            <a:off x="3330575" y="3006725"/>
            <a:ext cx="685800" cy="1063625"/>
          </a:xfrm>
          <a:prstGeom prst="downArrow">
            <a:avLst>
              <a:gd name="adj1" fmla="val 50000"/>
              <a:gd name="adj2" fmla="val 5001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pPr eaLnBrk="1" hangingPunct="1"/>
            <a:endParaRPr lang="zh-TW" altLang="en-US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CD6F8775-9E2E-4A3F-AB1A-8A2F3487C923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C3F7062-270E-4AEE-9610-E7AC3CDCF6C7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3D13C4F8-6209-4372-AA72-6DE7FC64530B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352425" y="5227637"/>
            <a:ext cx="8439150" cy="769938"/>
          </a:xfrm>
        </p:spPr>
        <p:txBody>
          <a:bodyPr wrap="none">
            <a:spAutoFit/>
          </a:bodyPr>
          <a:lstStyle/>
          <a:p>
            <a:pPr marL="0" indent="0">
              <a:buFont typeface="Wingdings" pitchFamily="2" charset="2"/>
              <a:buNone/>
              <a:defRPr/>
            </a:pPr>
            <a:r>
              <a:rPr lang="en-US" altLang="zh-TW" sz="4400" dirty="0"/>
              <a:t>EKO{MYFIRSTCRYPTOCHALL}</a:t>
            </a:r>
            <a:endParaRPr lang="zh-TW" altLang="en-US" sz="4400" dirty="0"/>
          </a:p>
        </p:txBody>
      </p:sp>
      <p:sp>
        <p:nvSpPr>
          <p:cNvPr id="32772" name="矩形 4"/>
          <p:cNvSpPr>
            <a:spLocks noChangeArrowheads="1"/>
          </p:cNvSpPr>
          <p:nvPr/>
        </p:nvSpPr>
        <p:spPr bwMode="auto">
          <a:xfrm>
            <a:off x="228600" y="958850"/>
            <a:ext cx="8015288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sz="4400"/>
              <a:t>ERTKSOOTCMCHYRAFYLIPL</a:t>
            </a:r>
          </a:p>
        </p:txBody>
      </p:sp>
      <p:sp>
        <p:nvSpPr>
          <p:cNvPr id="32773" name="向下箭號 5"/>
          <p:cNvSpPr>
            <a:spLocks noChangeArrowheads="1"/>
          </p:cNvSpPr>
          <p:nvPr/>
        </p:nvSpPr>
        <p:spPr bwMode="auto">
          <a:xfrm>
            <a:off x="889134" y="2047659"/>
            <a:ext cx="685800" cy="3254375"/>
          </a:xfrm>
          <a:prstGeom prst="downArrow">
            <a:avLst>
              <a:gd name="adj1" fmla="val 50000"/>
              <a:gd name="adj2" fmla="val 50002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pPr eaLnBrk="1" hangingPunct="1"/>
            <a:endParaRPr lang="zh-TW" altLang="en-US"/>
          </a:p>
        </p:txBody>
      </p:sp>
      <p:sp>
        <p:nvSpPr>
          <p:cNvPr id="32774" name="矩形 6"/>
          <p:cNvSpPr>
            <a:spLocks noChangeArrowheads="1"/>
          </p:cNvSpPr>
          <p:nvPr/>
        </p:nvSpPr>
        <p:spPr bwMode="auto">
          <a:xfrm>
            <a:off x="5943600" y="1630363"/>
            <a:ext cx="1236663" cy="3970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sz="3600"/>
              <a:t>ERT</a:t>
            </a:r>
          </a:p>
          <a:p>
            <a:r>
              <a:rPr lang="en-US" altLang="zh-TW" sz="3600"/>
              <a:t>KSO</a:t>
            </a:r>
          </a:p>
          <a:p>
            <a:r>
              <a:rPr lang="en-US" altLang="zh-TW" sz="3600"/>
              <a:t>OTC</a:t>
            </a:r>
          </a:p>
          <a:p>
            <a:r>
              <a:rPr lang="en-US" altLang="zh-TW" sz="3600"/>
              <a:t>MCH</a:t>
            </a:r>
          </a:p>
          <a:p>
            <a:r>
              <a:rPr lang="en-US" altLang="zh-TW" sz="3600"/>
              <a:t>YRA</a:t>
            </a:r>
          </a:p>
          <a:p>
            <a:r>
              <a:rPr lang="en-US" altLang="zh-TW" sz="3600"/>
              <a:t>FYL</a:t>
            </a:r>
          </a:p>
          <a:p>
            <a:r>
              <a:rPr lang="en-US" altLang="zh-TW" sz="3600"/>
              <a:t>IPL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7E703A48-BF52-43DD-BD16-9680701E966E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AA2FC76-7A29-423E-9A98-7396C8441B4D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7F212D9-BD92-4FA9-AD09-3F0D5160B34D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矩形 3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 eaLnBrk="1" hangingPunct="1">
              <a:defRPr/>
            </a:pPr>
            <a:endParaRPr lang="zh-TW" altLang="en-US"/>
          </a:p>
        </p:txBody>
      </p:sp>
      <p:sp>
        <p:nvSpPr>
          <p:cNvPr id="33797" name="矩形 5"/>
          <p:cNvSpPr>
            <a:spLocks noChangeArrowheads="1"/>
          </p:cNvSpPr>
          <p:nvPr/>
        </p:nvSpPr>
        <p:spPr bwMode="auto">
          <a:xfrm>
            <a:off x="1371600" y="2090738"/>
            <a:ext cx="295433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TW" altLang="en-US" sz="5400">
                <a:solidFill>
                  <a:schemeClr val="bg1"/>
                </a:solidFill>
                <a:latin typeface="Arial" pitchFamily="34" charset="0"/>
              </a:rPr>
              <a:t>老師手冊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群組 30">
            <a:extLst>
              <a:ext uri="{FF2B5EF4-FFF2-40B4-BE49-F238E27FC236}">
                <a16:creationId xmlns:a16="http://schemas.microsoft.com/office/drawing/2014/main" id="{FDC5B191-226F-462B-A910-B7FE1ECC5B18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412DB993-9FC3-4E7E-9F9C-F99243174E48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1BA6F4CB-A018-481F-8340-B8FBAA61AE8E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  <p:sp>
        <p:nvSpPr>
          <p:cNvPr id="7170" name="矩形 1"/>
          <p:cNvSpPr>
            <a:spLocks noChangeArrowheads="1"/>
          </p:cNvSpPr>
          <p:nvPr/>
        </p:nvSpPr>
        <p:spPr bwMode="auto">
          <a:xfrm>
            <a:off x="-12700" y="2265362"/>
            <a:ext cx="9144000" cy="3419475"/>
          </a:xfrm>
          <a:prstGeom prst="rect">
            <a:avLst/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 sz="1800">
              <a:latin typeface="Arial" pitchFamily="34" charset="0"/>
            </a:endParaRPr>
          </a:p>
        </p:txBody>
      </p:sp>
      <p:sp>
        <p:nvSpPr>
          <p:cNvPr id="13314" name="標題 1"/>
          <p:cNvSpPr>
            <a:spLocks noGrp="1"/>
          </p:cNvSpPr>
          <p:nvPr>
            <p:ph type="title"/>
          </p:nvPr>
        </p:nvSpPr>
        <p:spPr>
          <a:xfrm>
            <a:off x="381000" y="207963"/>
            <a:ext cx="7886700" cy="625475"/>
          </a:xfrm>
        </p:spPr>
        <p:txBody>
          <a:bodyPr/>
          <a:lstStyle/>
          <a:p>
            <a:pPr algn="l">
              <a:defRPr/>
            </a:pPr>
            <a:r>
              <a:rPr lang="zh-TW" altLang="en-US" dirty="0"/>
              <a:t>學習地圖</a:t>
            </a:r>
            <a:r>
              <a:rPr lang="en-US" altLang="zh-TW" dirty="0"/>
              <a:t>:</a:t>
            </a:r>
            <a:r>
              <a:rPr lang="zh-TW" altLang="en-US" dirty="0"/>
              <a:t>基礎密碼學課程模組</a:t>
            </a:r>
          </a:p>
        </p:txBody>
      </p:sp>
      <p:sp>
        <p:nvSpPr>
          <p:cNvPr id="7172" name="矩形 5"/>
          <p:cNvSpPr>
            <a:spLocks noChangeArrowheads="1"/>
          </p:cNvSpPr>
          <p:nvPr/>
        </p:nvSpPr>
        <p:spPr bwMode="auto">
          <a:xfrm>
            <a:off x="2871788" y="2770187"/>
            <a:ext cx="45720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en-US" sz="1800">
              <a:latin typeface="Arial" pitchFamily="34" charset="0"/>
            </a:endParaRPr>
          </a:p>
        </p:txBody>
      </p:sp>
      <p:sp>
        <p:nvSpPr>
          <p:cNvPr id="6" name="內容版面配置區 2">
            <a:extLst/>
          </p:cNvPr>
          <p:cNvSpPr txBox="1">
            <a:spLocks/>
          </p:cNvSpPr>
          <p:nvPr/>
        </p:nvSpPr>
        <p:spPr bwMode="auto">
          <a:xfrm>
            <a:off x="247650" y="2436812"/>
            <a:ext cx="5116513" cy="1743075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TW" sz="18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《</a:t>
            </a:r>
            <a:r>
              <a:rPr lang="zh-TW" altLang="en-US" sz="18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現代密碼學</a:t>
            </a:r>
            <a:r>
              <a:rPr lang="en-US" altLang="zh-TW" sz="18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》</a:t>
            </a:r>
            <a:r>
              <a:rPr lang="zh-TW" altLang="en-US" sz="18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課程單元</a:t>
            </a:r>
            <a:r>
              <a:rPr lang="en-US" altLang="zh-TW" sz="105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zh-TW" altLang="en-US" sz="105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選讀課程</a:t>
            </a:r>
            <a:r>
              <a:rPr lang="en-US" altLang="zh-TW" sz="105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TW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[1]</a:t>
            </a:r>
            <a:r>
              <a:rPr lang="zh-TW" altLang="en-US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介紹現代密碼學之基本觀念</a:t>
            </a:r>
            <a:r>
              <a:rPr lang="en-US" altLang="zh-TW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zh-TW" altLang="en-US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錄影教學</a:t>
            </a:r>
            <a:r>
              <a:rPr lang="en-US" altLang="zh-TW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  <a:p>
            <a:pPr marL="400050" lvl="1" indent="0">
              <a:buFont typeface="Wingdings" panose="05000000000000000000" pitchFamily="2" charset="2"/>
              <a:buNone/>
              <a:defRPr/>
            </a:pPr>
            <a:r>
              <a:rPr lang="zh-TW" altLang="en-US" sz="12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非對稱式密碼學</a:t>
            </a:r>
            <a:r>
              <a:rPr lang="en-US" altLang="zh-TW" sz="12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(RSA)</a:t>
            </a:r>
          </a:p>
          <a:p>
            <a:pPr marL="400050" lvl="1" indent="0">
              <a:buFont typeface="Wingdings" panose="05000000000000000000" pitchFamily="2" charset="2"/>
              <a:buNone/>
              <a:defRPr/>
            </a:pPr>
            <a:r>
              <a:rPr lang="zh-TW" altLang="en-US" sz="12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對稱式密碼學</a:t>
            </a:r>
            <a:r>
              <a:rPr lang="en-US" altLang="zh-TW" sz="12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(DES/3DES/AES)</a:t>
            </a:r>
          </a:p>
          <a:p>
            <a:pPr marL="400050" lvl="1" indent="0">
              <a:buFont typeface="Wingdings" panose="05000000000000000000" pitchFamily="2" charset="2"/>
              <a:buNone/>
              <a:defRPr/>
            </a:pPr>
            <a:r>
              <a:rPr lang="en-US" altLang="zh-TW" sz="12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HASH</a:t>
            </a:r>
            <a:r>
              <a:rPr lang="zh-TW" altLang="en-US" sz="12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雜湊技術</a:t>
            </a:r>
            <a:endParaRPr lang="en-US" altLang="zh-TW" sz="1200" b="1" kern="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TW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[2]</a:t>
            </a:r>
            <a:r>
              <a:rPr lang="zh-TW" altLang="en-US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</a:t>
            </a:r>
            <a:r>
              <a:rPr lang="en-US" altLang="zh-TW" sz="1600" b="1" kern="0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openssl</a:t>
            </a:r>
            <a:r>
              <a:rPr lang="zh-TW" altLang="en-US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實測現代密碼學之加解密過程</a:t>
            </a:r>
            <a:r>
              <a:rPr lang="en-US" altLang="zh-TW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zh-TW" altLang="en-US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錄影教學</a:t>
            </a:r>
            <a:r>
              <a:rPr lang="en-US" altLang="zh-TW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  <p:sp>
        <p:nvSpPr>
          <p:cNvPr id="7" name="內容版面配置區 2">
            <a:extLst/>
          </p:cNvPr>
          <p:cNvSpPr txBox="1">
            <a:spLocks/>
          </p:cNvSpPr>
          <p:nvPr/>
        </p:nvSpPr>
        <p:spPr bwMode="auto">
          <a:xfrm>
            <a:off x="5549900" y="2452687"/>
            <a:ext cx="3352800" cy="6858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TW" sz="1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《</a:t>
            </a:r>
            <a:r>
              <a:rPr lang="zh-TW" altLang="en-US" sz="1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</a:t>
            </a:r>
            <a:r>
              <a:rPr lang="en-US" altLang="zh-TW" sz="1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</a:t>
            </a:r>
            <a:r>
              <a:rPr lang="zh-TW" altLang="en-US" sz="1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進行加解密與破密</a:t>
            </a:r>
            <a:r>
              <a:rPr lang="en-US" altLang="zh-TW" sz="1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》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zh-TW" altLang="en-US" sz="1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課程單元</a:t>
            </a:r>
            <a:r>
              <a:rPr lang="en-US" altLang="zh-TW" sz="1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zh-TW" altLang="en-US" sz="1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選讀課程</a:t>
            </a:r>
            <a:r>
              <a:rPr lang="en-US" altLang="zh-TW" sz="1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r>
              <a:rPr lang="en-US" altLang="zh-TW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[</a:t>
            </a:r>
            <a:r>
              <a:rPr lang="zh-TW" altLang="en-US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錄影教學</a:t>
            </a:r>
            <a:r>
              <a:rPr lang="en-US" altLang="zh-TW" sz="1600" b="1" kern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</p:txBody>
      </p:sp>
      <p:sp>
        <p:nvSpPr>
          <p:cNvPr id="8" name="內容版面配置區 2">
            <a:extLst/>
          </p:cNvPr>
          <p:cNvSpPr txBox="1">
            <a:spLocks/>
          </p:cNvSpPr>
          <p:nvPr/>
        </p:nvSpPr>
        <p:spPr bwMode="auto">
          <a:xfrm>
            <a:off x="1714500" y="4371975"/>
            <a:ext cx="3649663" cy="1230312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TW" sz="1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《</a:t>
            </a:r>
            <a:r>
              <a:rPr lang="zh-TW" altLang="en-US" sz="1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古典密碼學</a:t>
            </a:r>
            <a:r>
              <a:rPr lang="en-US" altLang="zh-TW" sz="1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》</a:t>
            </a:r>
            <a:r>
              <a:rPr lang="zh-TW" altLang="en-US" sz="1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課程單元</a:t>
            </a:r>
            <a:endParaRPr lang="en-US" altLang="zh-TW" sz="16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zh-TW" altLang="en-US" sz="1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從凱薩密碼認識密碼學之加密與解密</a:t>
            </a:r>
            <a:endParaRPr lang="en-US" altLang="zh-TW" sz="16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zh-TW" altLang="en-US" sz="1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凱薩密碼之暴力破解法</a:t>
            </a:r>
            <a:endParaRPr lang="en-US" altLang="zh-TW" sz="16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zh-TW" altLang="en-US" sz="1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頻率分析法</a:t>
            </a:r>
            <a:r>
              <a:rPr lang="en-US" altLang="zh-TW" sz="1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…..</a:t>
            </a:r>
            <a:endParaRPr lang="zh-TW" altLang="en-US" sz="16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74863" y="981075"/>
            <a:ext cx="7056437" cy="400050"/>
          </a:xfrm>
          <a:prstGeom prst="rect">
            <a:avLst/>
          </a:prstGeom>
          <a:solidFill>
            <a:schemeClr val="accent1">
              <a:lumMod val="9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2000" dirty="0"/>
              <a:t>《</a:t>
            </a:r>
            <a:r>
              <a:rPr lang="zh-TW" altLang="en-US" sz="2000" dirty="0"/>
              <a:t>現代密碼學</a:t>
            </a:r>
            <a:r>
              <a:rPr lang="en-US" altLang="zh-TW" sz="2000" dirty="0"/>
              <a:t>》</a:t>
            </a:r>
            <a:r>
              <a:rPr lang="zh-TW" altLang="en-US" sz="2000" dirty="0"/>
              <a:t>之破密分析大學</a:t>
            </a:r>
            <a:r>
              <a:rPr lang="en-US" altLang="zh-TW" sz="2000" dirty="0"/>
              <a:t>/</a:t>
            </a:r>
            <a:r>
              <a:rPr lang="zh-TW" altLang="en-US" sz="2000" dirty="0"/>
              <a:t>研究所課程</a:t>
            </a:r>
          </a:p>
        </p:txBody>
      </p:sp>
      <p:sp>
        <p:nvSpPr>
          <p:cNvPr id="11" name="矩形 10"/>
          <p:cNvSpPr/>
          <p:nvPr/>
        </p:nvSpPr>
        <p:spPr>
          <a:xfrm>
            <a:off x="2074863" y="1711325"/>
            <a:ext cx="2573337" cy="400050"/>
          </a:xfrm>
          <a:prstGeom prst="rect">
            <a:avLst/>
          </a:prstGeom>
          <a:solidFill>
            <a:schemeClr val="accent1">
              <a:lumMod val="9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2000" dirty="0"/>
              <a:t>《</a:t>
            </a:r>
            <a:r>
              <a:rPr lang="zh-TW" altLang="en-US" sz="2000" dirty="0"/>
              <a:t>密碼學</a:t>
            </a:r>
            <a:r>
              <a:rPr lang="en-US" altLang="zh-TW" sz="2000" dirty="0"/>
              <a:t>》</a:t>
            </a:r>
            <a:r>
              <a:rPr lang="zh-TW" altLang="en-US" sz="2000" dirty="0"/>
              <a:t>大學課程</a:t>
            </a:r>
          </a:p>
        </p:txBody>
      </p:sp>
      <p:sp>
        <p:nvSpPr>
          <p:cNvPr id="4" name="矩形 3"/>
          <p:cNvSpPr/>
          <p:nvPr/>
        </p:nvSpPr>
        <p:spPr>
          <a:xfrm>
            <a:off x="-76200" y="5599906"/>
            <a:ext cx="5002213" cy="3698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新細明體" panose="02020500000000000000" pitchFamily="18" charset="-120"/>
                <a:ea typeface="新細明體" panose="02020500000000000000" pitchFamily="18" charset="-120"/>
              </a:rPr>
              <a:t>《</a:t>
            </a:r>
            <a:r>
              <a:rPr lang="zh-TW" altLang="en-US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資訊安全基礎實務課程</a:t>
            </a:r>
            <a:r>
              <a:rPr lang="en-US" altLang="zh-TW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新細明體" panose="02020500000000000000" pitchFamily="18" charset="-120"/>
                <a:ea typeface="新細明體" panose="02020500000000000000" pitchFamily="18" charset="-120"/>
              </a:rPr>
              <a:t>》</a:t>
            </a:r>
            <a:r>
              <a:rPr lang="zh-TW" altLang="en-US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基礎密碼學課程模組</a:t>
            </a:r>
          </a:p>
        </p:txBody>
      </p:sp>
      <p:cxnSp>
        <p:nvCxnSpPr>
          <p:cNvPr id="7179" name="直線單箭頭接點 9"/>
          <p:cNvCxnSpPr>
            <a:cxnSpLocks noChangeShapeType="1"/>
          </p:cNvCxnSpPr>
          <p:nvPr/>
        </p:nvCxnSpPr>
        <p:spPr bwMode="auto">
          <a:xfrm flipV="1">
            <a:off x="6705600" y="1504950"/>
            <a:ext cx="0" cy="1031875"/>
          </a:xfrm>
          <a:prstGeom prst="straightConnector1">
            <a:avLst/>
          </a:prstGeom>
          <a:noFill/>
          <a:ln w="57150" algn="ctr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80" name="直線單箭頭接點 14"/>
          <p:cNvCxnSpPr>
            <a:cxnSpLocks noChangeShapeType="1"/>
          </p:cNvCxnSpPr>
          <p:nvPr/>
        </p:nvCxnSpPr>
        <p:spPr bwMode="auto">
          <a:xfrm flipV="1">
            <a:off x="3933825" y="1978025"/>
            <a:ext cx="0" cy="574675"/>
          </a:xfrm>
          <a:prstGeom prst="straightConnector1">
            <a:avLst/>
          </a:prstGeom>
          <a:noFill/>
          <a:ln w="57150" algn="ctr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81" name="直線單箭頭接點 16"/>
          <p:cNvCxnSpPr>
            <a:cxnSpLocks noChangeShapeType="1"/>
          </p:cNvCxnSpPr>
          <p:nvPr/>
        </p:nvCxnSpPr>
        <p:spPr bwMode="auto">
          <a:xfrm flipV="1">
            <a:off x="3954463" y="4022725"/>
            <a:ext cx="0" cy="398462"/>
          </a:xfrm>
          <a:prstGeom prst="straightConnector1">
            <a:avLst/>
          </a:prstGeom>
          <a:noFill/>
          <a:ln w="57150" algn="ctr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82" name="直線單箭頭接點 22"/>
          <p:cNvCxnSpPr>
            <a:cxnSpLocks noChangeShapeType="1"/>
          </p:cNvCxnSpPr>
          <p:nvPr/>
        </p:nvCxnSpPr>
        <p:spPr bwMode="auto">
          <a:xfrm flipV="1">
            <a:off x="3933825" y="1338263"/>
            <a:ext cx="0" cy="376237"/>
          </a:xfrm>
          <a:prstGeom prst="straightConnector1">
            <a:avLst/>
          </a:prstGeom>
          <a:noFill/>
          <a:ln w="57150" algn="ctr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183" name="圖片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5613" y="4396839"/>
            <a:ext cx="3595687" cy="131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84" name="直線單箭頭接點 35"/>
          <p:cNvCxnSpPr>
            <a:cxnSpLocks noChangeShapeType="1"/>
          </p:cNvCxnSpPr>
          <p:nvPr/>
        </p:nvCxnSpPr>
        <p:spPr bwMode="auto">
          <a:xfrm flipV="1">
            <a:off x="6629400" y="3138487"/>
            <a:ext cx="0" cy="1162050"/>
          </a:xfrm>
          <a:prstGeom prst="straightConnector1">
            <a:avLst/>
          </a:prstGeom>
          <a:noFill/>
          <a:ln w="57150" algn="ctr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85" name="直線單箭頭接點 37"/>
          <p:cNvCxnSpPr>
            <a:cxnSpLocks noChangeShapeType="1"/>
          </p:cNvCxnSpPr>
          <p:nvPr/>
        </p:nvCxnSpPr>
        <p:spPr bwMode="auto">
          <a:xfrm flipV="1">
            <a:off x="5364163" y="3257550"/>
            <a:ext cx="1112837" cy="1042987"/>
          </a:xfrm>
          <a:prstGeom prst="straightConnector1">
            <a:avLst/>
          </a:prstGeom>
          <a:noFill/>
          <a:ln w="57150" algn="ctr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7713121"/>
              </p:ext>
            </p:extLst>
          </p:nvPr>
        </p:nvGraphicFramePr>
        <p:xfrm>
          <a:off x="342900" y="1605713"/>
          <a:ext cx="8229600" cy="43138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3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16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157">
                <a:tc>
                  <a:txBody>
                    <a:bodyPr/>
                    <a:lstStyle/>
                    <a:p>
                      <a:endParaRPr lang="zh-TW" altLang="en-US" sz="1300" dirty="0"/>
                    </a:p>
                  </a:txBody>
                  <a:tcPr marL="65471" marR="65471" marT="32732" marB="32732"/>
                </a:tc>
                <a:tc>
                  <a:txBody>
                    <a:bodyPr/>
                    <a:lstStyle/>
                    <a:p>
                      <a:endParaRPr lang="zh-TW" altLang="en-US" sz="1300" dirty="0"/>
                    </a:p>
                  </a:txBody>
                  <a:tcPr marL="65471" marR="65471" marT="32732" marB="3273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6545">
                <a:tc gridSpan="2">
                  <a:txBody>
                    <a:bodyPr/>
                    <a:lstStyle/>
                    <a:p>
                      <a:r>
                        <a:rPr lang="en-US" altLang="zh-TW" sz="2700" dirty="0"/>
                        <a:t>Substitution ciphers</a:t>
                      </a:r>
                      <a:r>
                        <a:rPr lang="zh-TW" altLang="en-US" sz="2700" dirty="0"/>
                        <a:t>  </a:t>
                      </a:r>
                      <a:r>
                        <a:rPr lang="zh-TW" altLang="en-US" sz="27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替換加密</a:t>
                      </a:r>
                      <a:endParaRPr lang="zh-TW" altLang="en-US" sz="2700" dirty="0"/>
                    </a:p>
                    <a:p>
                      <a:r>
                        <a:rPr lang="en-US" altLang="zh-TW" sz="1300" dirty="0"/>
                        <a:t>https://en.wikipedia.org/wiki/Substitution_cipher</a:t>
                      </a:r>
                      <a:endParaRPr lang="zh-TW" altLang="en-US" sz="1300" dirty="0"/>
                    </a:p>
                  </a:txBody>
                  <a:tcPr marL="65473" marR="65473" marT="32737" marB="32737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157">
                <a:tc rowSpan="2">
                  <a:txBody>
                    <a:bodyPr/>
                    <a:lstStyle/>
                    <a:p>
                      <a:r>
                        <a:rPr lang="en-US" altLang="zh-TW" sz="1300" dirty="0" err="1"/>
                        <a:t>Monoalphabetic</a:t>
                      </a:r>
                      <a:r>
                        <a:rPr lang="en-US" altLang="zh-TW" sz="1300" dirty="0"/>
                        <a:t> substitution</a:t>
                      </a:r>
                      <a:endParaRPr lang="zh-TW" altLang="en-US" sz="1300" dirty="0"/>
                    </a:p>
                  </a:txBody>
                  <a:tcPr marL="65473" marR="65473" marT="32737" marB="32737"/>
                </a:tc>
                <a:tc>
                  <a:txBody>
                    <a:bodyPr/>
                    <a:lstStyle/>
                    <a:p>
                      <a:r>
                        <a:rPr lang="ja-JP" altLang="en-US" sz="13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凱撒密碼</a:t>
                      </a:r>
                      <a:r>
                        <a:rPr lang="en-US" altLang="zh-TW" sz="13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Caesar cipher(ROT13)</a:t>
                      </a:r>
                      <a:r>
                        <a:rPr lang="zh-TW" altLang="en-US" sz="13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altLang="zh-TW" sz="13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[https://en.wikipedia.org/wiki/Caesar_cipher]</a:t>
                      </a:r>
                      <a:endParaRPr lang="zh-TW" altLang="en-US" sz="13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5471" marR="65471" marT="32732" marB="3273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157">
                <a:tc vMerge="1"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300" dirty="0"/>
                        <a:t>Affine cipher</a:t>
                      </a:r>
                      <a:r>
                        <a:rPr lang="zh-TW" altLang="en-US" sz="1300" dirty="0"/>
                        <a:t>    </a:t>
                      </a:r>
                      <a:r>
                        <a:rPr lang="en-US" altLang="zh-TW" sz="1300" dirty="0" err="1"/>
                        <a:t>Atbash</a:t>
                      </a:r>
                      <a:r>
                        <a:rPr lang="en-US" altLang="zh-TW" sz="1300" dirty="0"/>
                        <a:t> cipher</a:t>
                      </a:r>
                      <a:r>
                        <a:rPr lang="zh-TW" altLang="en-US" sz="1300" dirty="0"/>
                        <a:t>  </a:t>
                      </a:r>
                      <a:r>
                        <a:rPr lang="en-US" altLang="zh-TW" sz="1300" dirty="0"/>
                        <a:t>Keyword cipher</a:t>
                      </a:r>
                      <a:endParaRPr lang="zh-TW" altLang="en-US" sz="1300" dirty="0"/>
                    </a:p>
                  </a:txBody>
                  <a:tcPr marL="65471" marR="65471" marT="32732" marB="3273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6545">
                <a:tc>
                  <a:txBody>
                    <a:bodyPr/>
                    <a:lstStyle/>
                    <a:p>
                      <a:r>
                        <a:rPr lang="en-US" altLang="zh-TW" sz="1300" dirty="0"/>
                        <a:t>Polyalphabetic substitution</a:t>
                      </a:r>
                      <a:endParaRPr lang="zh-TW" altLang="en-US" sz="1300" dirty="0"/>
                    </a:p>
                  </a:txBody>
                  <a:tcPr marL="65471" marR="65471" marT="32732" marB="32732"/>
                </a:tc>
                <a:tc>
                  <a:txBody>
                    <a:bodyPr/>
                    <a:lstStyle/>
                    <a:p>
                      <a:r>
                        <a:rPr lang="en-US" altLang="zh-TW" sz="1300" b="1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Vigenère</a:t>
                      </a:r>
                      <a:r>
                        <a:rPr lang="en-US" altLang="zh-TW" sz="13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cipher</a:t>
                      </a:r>
                      <a:r>
                        <a:rPr lang="zh-TW" altLang="en-US" sz="13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altLang="zh-TW" sz="13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(https://en.wikipedia.org/wiki/Vigen%C3%A8re_cipher)</a:t>
                      </a:r>
                    </a:p>
                    <a:p>
                      <a:r>
                        <a:rPr lang="en-US" altLang="zh-TW" sz="1300" dirty="0" err="1"/>
                        <a:t>Autokey</a:t>
                      </a:r>
                      <a:r>
                        <a:rPr lang="en-US" altLang="zh-TW" sz="1300" dirty="0"/>
                        <a:t> cipher</a:t>
                      </a:r>
                    </a:p>
                    <a:p>
                      <a:r>
                        <a:rPr lang="en-US" altLang="zh-TW" sz="1300" dirty="0"/>
                        <a:t>Homophonic substitution cipher</a:t>
                      </a:r>
                      <a:endParaRPr lang="zh-TW" altLang="en-US" sz="1300" dirty="0"/>
                    </a:p>
                  </a:txBody>
                  <a:tcPr marL="65471" marR="65471" marT="32732" marB="3273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300" dirty="0" err="1"/>
                        <a:t>Polygraphic</a:t>
                      </a:r>
                      <a:r>
                        <a:rPr lang="en-US" altLang="zh-TW" sz="1300" dirty="0"/>
                        <a:t> substitution</a:t>
                      </a:r>
                    </a:p>
                  </a:txBody>
                  <a:tcPr marL="65471" marR="65471" marT="32732" marB="32732"/>
                </a:tc>
                <a:tc>
                  <a:txBody>
                    <a:bodyPr/>
                    <a:lstStyle/>
                    <a:p>
                      <a:r>
                        <a:rPr lang="en-US" altLang="zh-TW" sz="1300" dirty="0" err="1"/>
                        <a:t>Playfair</a:t>
                      </a:r>
                      <a:r>
                        <a:rPr lang="en-US" altLang="zh-TW" sz="1300" dirty="0"/>
                        <a:t> cipher</a:t>
                      </a:r>
                      <a:r>
                        <a:rPr lang="zh-TW" altLang="en-US" sz="1300" dirty="0"/>
                        <a:t>    </a:t>
                      </a:r>
                      <a:r>
                        <a:rPr lang="en-US" altLang="zh-TW" sz="1300" dirty="0"/>
                        <a:t>Hill cipher</a:t>
                      </a:r>
                      <a:endParaRPr lang="zh-TW" altLang="en-US" sz="1300" dirty="0"/>
                    </a:p>
                  </a:txBody>
                  <a:tcPr marL="65471" marR="65471" marT="32732" marB="3273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7446">
                <a:tc gridSpan="2">
                  <a:txBody>
                    <a:bodyPr/>
                    <a:lstStyle/>
                    <a:p>
                      <a:r>
                        <a:rPr lang="en-US" altLang="zh-TW" sz="19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Transposition ciphers </a:t>
                      </a:r>
                      <a:r>
                        <a:rPr lang="zh-TW" altLang="en-US" sz="19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換位加密法</a:t>
                      </a:r>
                    </a:p>
                    <a:p>
                      <a:r>
                        <a:rPr lang="en-US" altLang="zh-TW" sz="19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https://en.wikipedia.org/wiki/Transposition_cipher</a:t>
                      </a:r>
                      <a:endParaRPr lang="zh-TW" altLang="en-US" sz="19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5473" marR="65473" marT="32737" marB="32737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endParaRPr lang="zh-TW" altLang="en-US" sz="1300"/>
                    </a:p>
                  </a:txBody>
                  <a:tcPr marL="65471" marR="65471" marT="32732" marB="32732"/>
                </a:tc>
                <a:tc>
                  <a:txBody>
                    <a:bodyPr/>
                    <a:lstStyle/>
                    <a:p>
                      <a:r>
                        <a:rPr lang="en-US" altLang="zh-TW" sz="1300" dirty="0"/>
                        <a:t>Rail Fence cipher</a:t>
                      </a:r>
                      <a:r>
                        <a:rPr lang="zh-TW" altLang="en-US" sz="1300" dirty="0"/>
                        <a:t>      </a:t>
                      </a:r>
                      <a:r>
                        <a:rPr lang="en-US" altLang="zh-TW" sz="1300" dirty="0"/>
                        <a:t>Route cipher</a:t>
                      </a:r>
                      <a:endParaRPr lang="zh-TW" altLang="en-US" sz="1300" dirty="0"/>
                    </a:p>
                  </a:txBody>
                  <a:tcPr marL="65471" marR="65471" marT="32732" marB="32732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67537">
                <a:tc>
                  <a:txBody>
                    <a:bodyPr/>
                    <a:lstStyle/>
                    <a:p>
                      <a:endParaRPr lang="zh-TW" altLang="en-US" sz="1300" dirty="0"/>
                    </a:p>
                  </a:txBody>
                  <a:tcPr marL="65471" marR="65471" marT="32732" marB="32732"/>
                </a:tc>
                <a:tc>
                  <a:txBody>
                    <a:bodyPr/>
                    <a:lstStyle/>
                    <a:p>
                      <a:r>
                        <a:rPr lang="en-US" altLang="zh-TW" sz="1900" b="1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Scytale</a:t>
                      </a:r>
                      <a:r>
                        <a:rPr lang="zh-TW" altLang="en-US" sz="19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密碼棒</a:t>
                      </a:r>
                      <a:endParaRPr lang="en-US" altLang="zh-TW" sz="19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en-US" altLang="zh-TW" sz="1300" dirty="0"/>
                        <a:t>Grille</a:t>
                      </a:r>
                    </a:p>
                    <a:p>
                      <a:r>
                        <a:rPr lang="en-US" altLang="zh-TW" sz="1300" dirty="0"/>
                        <a:t>Permutation cipher</a:t>
                      </a:r>
                    </a:p>
                    <a:p>
                      <a:r>
                        <a:rPr lang="en-US" altLang="zh-TW" sz="1300" dirty="0"/>
                        <a:t>VIC cipher </a:t>
                      </a:r>
                      <a:endParaRPr lang="zh-TW" altLang="en-US" sz="1300" dirty="0"/>
                    </a:p>
                  </a:txBody>
                  <a:tcPr marL="65471" marR="65471" marT="32732" marB="32732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4849" name="矩形 3"/>
          <p:cNvSpPr>
            <a:spLocks noChangeArrowheads="1"/>
          </p:cNvSpPr>
          <p:nvPr/>
        </p:nvSpPr>
        <p:spPr bwMode="auto">
          <a:xfrm>
            <a:off x="76200" y="1042988"/>
            <a:ext cx="8763000" cy="523875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標楷體" pitchFamily="65" charset="-120"/>
              </a:defRPr>
            </a:lvl9pPr>
          </a:lstStyle>
          <a:p>
            <a:r>
              <a:rPr lang="en-US" altLang="zh-TW" sz="2800"/>
              <a:t>https://en.wikipedia.org/wiki/Outline_of_cryptography</a:t>
            </a:r>
            <a:endParaRPr lang="zh-TW" altLang="en-US" sz="2800"/>
          </a:p>
        </p:txBody>
      </p:sp>
      <p:sp>
        <p:nvSpPr>
          <p:cNvPr id="3" name="矩形圖說文字 2"/>
          <p:cNvSpPr/>
          <p:nvPr/>
        </p:nvSpPr>
        <p:spPr>
          <a:xfrm>
            <a:off x="0" y="0"/>
            <a:ext cx="9144000" cy="857250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TW" altLang="en-US" sz="2800" dirty="0"/>
              <a:t>古典密碼</a:t>
            </a:r>
            <a:br>
              <a:rPr lang="en-US" altLang="zh-TW" dirty="0"/>
            </a:br>
            <a:r>
              <a:rPr lang="en-US" altLang="zh-TW" dirty="0"/>
              <a:t>classical ciphers</a:t>
            </a:r>
            <a:endParaRPr lang="zh-TW" altLang="en-US" dirty="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5FAEFFED-E822-4BA0-A6DA-120CB0E72A44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9FBBAC8-74DB-4B53-948C-25E335653863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B32131E2-991F-4568-A71A-84EF5767CD17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TW" altLang="en-US" sz="5400" dirty="0"/>
              <a:t>替換式密碼</a:t>
            </a:r>
            <a:r>
              <a:rPr lang="ja-JP" altLang="en-US" sz="5400" dirty="0">
                <a:latin typeface="標楷體" panose="03000509000000000000" pitchFamily="65" charset="-120"/>
              </a:rPr>
              <a:t>の</a:t>
            </a:r>
            <a:r>
              <a:rPr lang="zh-TW" altLang="en-US" sz="5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</a:rPr>
              <a:t>頻率分析法</a:t>
            </a:r>
            <a:br>
              <a:rPr lang="zh-TW" altLang="en-US" sz="5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zh-TW" sz="6600" dirty="0"/>
              <a:t>Substitution cipher</a:t>
            </a:r>
          </a:p>
          <a:p>
            <a:pPr algn="ctr">
              <a:defRPr/>
            </a:pPr>
            <a:endParaRPr lang="en-US" altLang="zh-TW" sz="6600" dirty="0"/>
          </a:p>
          <a:p>
            <a:pPr algn="ctr">
              <a:defRPr/>
            </a:pPr>
            <a:r>
              <a:rPr lang="en-US" altLang="zh-TW" dirty="0"/>
              <a:t>https://zh.wikipedia.org/wiki/%E9%A2%91%E7%8E%87%E5%88%86%E6%9E%90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圖說文字 6"/>
          <p:cNvSpPr/>
          <p:nvPr/>
        </p:nvSpPr>
        <p:spPr>
          <a:xfrm>
            <a:off x="0" y="0"/>
            <a:ext cx="9144000" cy="3705225"/>
          </a:xfrm>
          <a:prstGeom prst="wedgeRectCallou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4000" dirty="0"/>
              <a:t>Pico CTF 2014 : Substitution</a:t>
            </a:r>
          </a:p>
          <a:p>
            <a:pPr algn="ctr">
              <a:defRPr/>
            </a:pPr>
            <a:endParaRPr lang="en-US" altLang="zh-TW" sz="800" dirty="0"/>
          </a:p>
          <a:p>
            <a:pPr algn="ctr">
              <a:defRPr/>
            </a:pP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https://github.com/ctfs/write-ups-2014/tree/master/pico-ctf-2014/crypto/substitution-50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6867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05188"/>
            <a:ext cx="9151938" cy="268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3048000" y="5410200"/>
            <a:ext cx="1108075" cy="369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</a:rPr>
              <a:t>頻率分析</a:t>
            </a:r>
            <a:endParaRPr lang="zh-TW" altLang="en-US" dirty="0">
              <a:solidFill>
                <a:srgbClr val="FF0000"/>
              </a:solidFill>
            </a:endParaRP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4B7BF169-CFBE-46B0-B333-564221DDD71C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2280027-D03A-4227-A577-2841E487DCF7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86F707A-AC88-4779-A7E1-0626FC991C47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28600"/>
            <a:ext cx="4749077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6ECCD2C8-0FF7-435B-B2A9-6E81D0565CBC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442C5F6D-C636-4BF5-AF36-4E6CBE6B02F7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6F3CDD5-C799-4475-BEEB-C7DCD8F626AD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023515"/>
            <a:ext cx="8321675" cy="4899025"/>
          </a:xfrm>
        </p:spPr>
      </p:pic>
      <p:sp>
        <p:nvSpPr>
          <p:cNvPr id="7" name="矩形 6"/>
          <p:cNvSpPr/>
          <p:nvPr/>
        </p:nvSpPr>
        <p:spPr>
          <a:xfrm>
            <a:off x="3005138" y="2152227"/>
            <a:ext cx="698500" cy="70802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①</a:t>
            </a:r>
          </a:p>
        </p:txBody>
      </p:sp>
      <p:sp>
        <p:nvSpPr>
          <p:cNvPr id="8" name="圓角矩形 7"/>
          <p:cNvSpPr/>
          <p:nvPr/>
        </p:nvSpPr>
        <p:spPr>
          <a:xfrm>
            <a:off x="7572375" y="2796752"/>
            <a:ext cx="833438" cy="50958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241300" y="3958802"/>
            <a:ext cx="601663" cy="10128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sp>
        <p:nvSpPr>
          <p:cNvPr id="10" name="矩形圖說文字 9"/>
          <p:cNvSpPr/>
          <p:nvPr/>
        </p:nvSpPr>
        <p:spPr>
          <a:xfrm>
            <a:off x="0" y="0"/>
            <a:ext cx="9144000" cy="84772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TW" altLang="en-US" sz="3200" dirty="0"/>
              <a:t>使用線上工具</a:t>
            </a:r>
            <a:endParaRPr lang="en-US" altLang="zh-TW" sz="3200" dirty="0"/>
          </a:p>
          <a:p>
            <a:pPr>
              <a:defRPr/>
            </a:pPr>
            <a:r>
              <a:rPr lang="en-US" altLang="zh-TW" sz="2400" dirty="0"/>
              <a:t>http://quipqiup.com/</a:t>
            </a:r>
            <a:endParaRPr lang="zh-TW" altLang="en-US" sz="2400" dirty="0"/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FA586B3A-1C81-4ABE-ABF6-B2D93D60EB74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A40AB81C-E289-40E6-A68C-90891DE59543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F4FC1F3-ADE0-4612-80ED-D86BE45212E7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矩形 3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 eaLnBrk="1" hangingPunct="1">
              <a:defRPr/>
            </a:pPr>
            <a:endParaRPr lang="zh-TW" altLang="en-US"/>
          </a:p>
        </p:txBody>
      </p:sp>
      <p:sp>
        <p:nvSpPr>
          <p:cNvPr id="39941" name="矩形 4"/>
          <p:cNvSpPr>
            <a:spLocks noChangeArrowheads="1"/>
          </p:cNvSpPr>
          <p:nvPr/>
        </p:nvSpPr>
        <p:spPr bwMode="auto">
          <a:xfrm>
            <a:off x="1370013" y="3508375"/>
            <a:ext cx="5456237" cy="193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TW" altLang="en-US" sz="4000">
                <a:solidFill>
                  <a:schemeClr val="bg1"/>
                </a:solidFill>
                <a:latin typeface="Arial" pitchFamily="34" charset="0"/>
              </a:rPr>
              <a:t>基礎密碼學之破密分析</a:t>
            </a:r>
            <a:r>
              <a:rPr lang="en-US" altLang="zh-TW" sz="4000">
                <a:solidFill>
                  <a:schemeClr val="bg1"/>
                </a:solidFill>
                <a:latin typeface="Arial" pitchFamily="34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TW" altLang="en-US" sz="4000">
                <a:solidFill>
                  <a:schemeClr val="bg1"/>
                </a:solidFill>
                <a:latin typeface="Arial" pitchFamily="34" charset="0"/>
              </a:rPr>
              <a:t>暴力破解法</a:t>
            </a:r>
            <a:endParaRPr lang="en-US" altLang="zh-TW" sz="4000">
              <a:solidFill>
                <a:schemeClr val="bg1"/>
              </a:solidFill>
              <a:latin typeface="Arial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zh-TW" altLang="en-US" sz="4000">
                <a:solidFill>
                  <a:schemeClr val="bg1"/>
                </a:solidFill>
                <a:latin typeface="Arial" pitchFamily="34" charset="0"/>
              </a:rPr>
              <a:t>頻率分析法</a:t>
            </a:r>
          </a:p>
        </p:txBody>
      </p:sp>
      <p:sp>
        <p:nvSpPr>
          <p:cNvPr id="39942" name="矩形 5"/>
          <p:cNvSpPr>
            <a:spLocks noChangeArrowheads="1"/>
          </p:cNvSpPr>
          <p:nvPr/>
        </p:nvSpPr>
        <p:spPr bwMode="auto">
          <a:xfrm>
            <a:off x="1371600" y="2090738"/>
            <a:ext cx="29559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TW" altLang="en-US" sz="5400">
                <a:solidFill>
                  <a:schemeClr val="bg1"/>
                </a:solidFill>
                <a:latin typeface="Arial" pitchFamily="34" charset="0"/>
              </a:rPr>
              <a:t>體驗一下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矩形 3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 eaLnBrk="1" hangingPunct="1">
              <a:defRPr/>
            </a:pPr>
            <a:endParaRPr lang="zh-TW" altLang="en-US"/>
          </a:p>
        </p:txBody>
      </p:sp>
      <p:sp>
        <p:nvSpPr>
          <p:cNvPr id="8197" name="矩形 4"/>
          <p:cNvSpPr>
            <a:spLocks noChangeArrowheads="1"/>
          </p:cNvSpPr>
          <p:nvPr/>
        </p:nvSpPr>
        <p:spPr bwMode="auto">
          <a:xfrm>
            <a:off x="990600" y="2743200"/>
            <a:ext cx="5262563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TW" altLang="en-US" sz="4400">
                <a:solidFill>
                  <a:schemeClr val="bg1"/>
                </a:solidFill>
                <a:latin typeface="Arial" pitchFamily="34" charset="0"/>
              </a:rPr>
              <a:t>課程模組</a:t>
            </a:r>
            <a:r>
              <a:rPr lang="en-US" altLang="zh-TW" sz="4400">
                <a:solidFill>
                  <a:schemeClr val="bg1"/>
                </a:solidFill>
                <a:latin typeface="Arial" pitchFamily="34" charset="0"/>
              </a:rPr>
              <a:t>DEMO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zh-TW" sz="4400">
              <a:solidFill>
                <a:schemeClr val="bg1"/>
              </a:solidFill>
              <a:latin typeface="Arial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zh-TW" sz="4400">
              <a:solidFill>
                <a:schemeClr val="bg1"/>
              </a:solidFill>
              <a:latin typeface="Arial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zh-TW" altLang="en-US" sz="4400">
                <a:solidFill>
                  <a:schemeClr val="bg1"/>
                </a:solidFill>
                <a:latin typeface="Arial" pitchFamily="34" charset="0"/>
              </a:rPr>
              <a:t>基礎密碼學課程模組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標題 1"/>
          <p:cNvSpPr>
            <a:spLocks noGrp="1"/>
          </p:cNvSpPr>
          <p:nvPr>
            <p:ph type="title"/>
          </p:nvPr>
        </p:nvSpPr>
        <p:spPr>
          <a:xfrm>
            <a:off x="381000" y="207963"/>
            <a:ext cx="7886700" cy="625475"/>
          </a:xfrm>
        </p:spPr>
        <p:txBody>
          <a:bodyPr/>
          <a:lstStyle/>
          <a:p>
            <a:pPr algn="l">
              <a:defRPr/>
            </a:pPr>
            <a:r>
              <a:rPr lang="zh-TW" altLang="en-US" dirty="0"/>
              <a:t>課程模組</a:t>
            </a:r>
            <a:r>
              <a:rPr lang="en-US" altLang="zh-TW" dirty="0"/>
              <a:t>:</a:t>
            </a:r>
            <a:r>
              <a:rPr lang="zh-TW" altLang="en-US" dirty="0"/>
              <a:t>基礎密碼學課程模組</a:t>
            </a:r>
          </a:p>
        </p:txBody>
      </p:sp>
      <p:sp>
        <p:nvSpPr>
          <p:cNvPr id="9219" name="矩形 5"/>
          <p:cNvSpPr>
            <a:spLocks noChangeArrowheads="1"/>
          </p:cNvSpPr>
          <p:nvPr/>
        </p:nvSpPr>
        <p:spPr bwMode="auto">
          <a:xfrm>
            <a:off x="2871788" y="3708400"/>
            <a:ext cx="45720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en-US" sz="1800">
              <a:latin typeface="Arial" pitchFamily="34" charset="0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5245233"/>
              </p:ext>
            </p:extLst>
          </p:nvPr>
        </p:nvGraphicFramePr>
        <p:xfrm>
          <a:off x="232558" y="856891"/>
          <a:ext cx="8458200" cy="4365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00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18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1922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80" marB="34280"/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80" marB="3428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8168">
                <a:tc>
                  <a:txBody>
                    <a:bodyPr/>
                    <a:lstStyle/>
                    <a:p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學習主題</a:t>
                      </a:r>
                    </a:p>
                  </a:txBody>
                  <a:tcPr marL="68580" marR="68580" marT="34280" marB="34280"/>
                </a:tc>
                <a:tc>
                  <a:txBody>
                    <a:bodyPr/>
                    <a:lstStyle/>
                    <a:p>
                      <a:r>
                        <a:rPr lang="zh-TW" altLang="en-US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講授基本加密與解密的密碼學基本觀念</a:t>
                      </a:r>
                      <a:endParaRPr lang="en-US" altLang="zh-TW" sz="20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zh-TW" altLang="en-US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透過線上工具完成密碼學的基本破密分析題目</a:t>
                      </a:r>
                    </a:p>
                  </a:txBody>
                  <a:tcPr marL="68580" marR="68580" marT="34280" marB="3428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0571">
                <a:tc>
                  <a:txBody>
                    <a:bodyPr/>
                    <a:lstStyle/>
                    <a:p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學習時數</a:t>
                      </a:r>
                    </a:p>
                  </a:txBody>
                  <a:tcPr marL="68580" marR="68580" marT="34280" marB="34280"/>
                </a:tc>
                <a:tc>
                  <a:txBody>
                    <a:bodyPr/>
                    <a:lstStyle/>
                    <a:p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總授課時數 </a:t>
                      </a:r>
                      <a:r>
                        <a:rPr lang="en-US" altLang="zh-TW" sz="3600" b="1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1-2</a:t>
                      </a:r>
                      <a:r>
                        <a:rPr lang="zh-TW" altLang="en-US" sz="3600" b="1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小時</a:t>
                      </a:r>
                      <a:endParaRPr lang="zh-TW" alt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課程觀念介紹</a:t>
                      </a:r>
                      <a:r>
                        <a:rPr lang="en-US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30</a:t>
                      </a:r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分鐘、授課與實習操作</a:t>
                      </a:r>
                      <a:r>
                        <a:rPr lang="en-US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小時</a:t>
                      </a:r>
                      <a:r>
                        <a:rPr lang="en-US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30</a:t>
                      </a:r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分鐘。</a:t>
                      </a:r>
                    </a:p>
                  </a:txBody>
                  <a:tcPr marL="68580" marR="68580" marT="34280" marB="3428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0886">
                <a:tc>
                  <a:txBody>
                    <a:bodyPr/>
                    <a:lstStyle/>
                    <a:p>
                      <a:r>
                        <a:rPr lang="zh-TW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課程難易度</a:t>
                      </a:r>
                      <a:endParaRPr lang="zh-TW" alt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80" marB="3428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易</a:t>
                      </a:r>
                    </a:p>
                  </a:txBody>
                  <a:tcPr marL="68580" marR="68580" marT="34280" marB="3428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8554">
                <a:tc>
                  <a:txBody>
                    <a:bodyPr/>
                    <a:lstStyle/>
                    <a:p>
                      <a:r>
                        <a:rPr lang="zh-TW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教學方式</a:t>
                      </a:r>
                      <a:endParaRPr lang="zh-TW" alt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80" marB="3428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altLang="zh-TW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[1]</a:t>
                      </a:r>
                      <a:r>
                        <a:rPr lang="zh-TW" altLang="zh-TW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先講授</a:t>
                      </a:r>
                      <a:r>
                        <a:rPr lang="zh-TW" altLang="en-US" sz="1800" b="1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基礎密碼學</a:t>
                      </a:r>
                      <a:r>
                        <a:rPr lang="zh-TW" altLang="zh-TW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基本觀念</a:t>
                      </a:r>
                      <a:endParaRPr lang="en-US" altLang="zh-TW" sz="1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altLang="zh-TW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[2]</a:t>
                      </a:r>
                      <a:r>
                        <a:rPr lang="zh-TW" altLang="zh-TW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再</a:t>
                      </a:r>
                      <a:r>
                        <a:rPr lang="zh-TW" altLang="en-US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搭配</a:t>
                      </a:r>
                      <a:r>
                        <a:rPr lang="en-US" altLang="zh-TW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CTF</a:t>
                      </a:r>
                      <a:r>
                        <a:rPr lang="zh-TW" altLang="zh-TW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平台使用</a:t>
                      </a:r>
                      <a:r>
                        <a:rPr lang="zh-TW" altLang="en-US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線上工具</a:t>
                      </a:r>
                      <a:r>
                        <a:rPr lang="zh-TW" altLang="zh-TW" sz="1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進行解題</a:t>
                      </a:r>
                      <a:endParaRPr lang="en-US" altLang="zh-TW" sz="1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80" marB="3428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0302">
                <a:tc>
                  <a:txBody>
                    <a:bodyPr/>
                    <a:lstStyle/>
                    <a:p>
                      <a:r>
                        <a:rPr lang="zh-TW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教學資源</a:t>
                      </a:r>
                      <a:endParaRPr lang="zh-TW" alt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80" marB="34280"/>
                </a:tc>
                <a:tc>
                  <a:txBody>
                    <a:bodyPr/>
                    <a:lstStyle/>
                    <a:p>
                      <a:r>
                        <a:rPr lang="en-US" altLang="zh-TW" sz="1400" b="1" kern="15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[1]CTF</a:t>
                      </a:r>
                      <a:r>
                        <a:rPr lang="zh-TW" altLang="zh-TW" sz="1400" b="1" kern="15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題目</a:t>
                      </a:r>
                      <a:r>
                        <a:rPr lang="en-US" altLang="zh-TW" sz="1400" b="1" kern="15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:</a:t>
                      </a:r>
                      <a:r>
                        <a:rPr lang="zh-TW" altLang="zh-TW" sz="1400" b="1" kern="15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建置於國家高速網路所提供的</a:t>
                      </a:r>
                      <a:r>
                        <a:rPr lang="en-US" altLang="zh-TW" sz="1400" b="1" kern="15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CDX</a:t>
                      </a:r>
                      <a:r>
                        <a:rPr lang="zh-TW" altLang="zh-TW" sz="1400" b="1" kern="15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平台</a:t>
                      </a:r>
                      <a:endParaRPr lang="en-US" altLang="zh-TW" sz="1400" b="1" kern="15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en-US" altLang="zh-TW" sz="1400" b="1" kern="15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[2]</a:t>
                      </a:r>
                      <a:r>
                        <a:rPr lang="zh-TW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教學手冊</a:t>
                      </a:r>
                      <a:endParaRPr lang="en-US" altLang="zh-TW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en-US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[3]</a:t>
                      </a:r>
                      <a:r>
                        <a:rPr lang="zh-TW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教學</a:t>
                      </a:r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影片</a:t>
                      </a:r>
                    </a:p>
                  </a:txBody>
                  <a:tcPr marL="68580" marR="68580" marT="34280" marB="3428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222">
                <a:tc>
                  <a:txBody>
                    <a:bodyPr/>
                    <a:lstStyle/>
                    <a:p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教學評量</a:t>
                      </a:r>
                    </a:p>
                  </a:txBody>
                  <a:tcPr marL="68580" marR="68580" marT="34280" marB="34280"/>
                </a:tc>
                <a:tc>
                  <a:txBody>
                    <a:bodyPr/>
                    <a:lstStyle/>
                    <a:p>
                      <a:r>
                        <a:rPr lang="en-US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[1]</a:t>
                      </a:r>
                      <a:r>
                        <a:rPr lang="zh-TW" alt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實作手冊</a:t>
                      </a:r>
                      <a:r>
                        <a:rPr lang="en-US" altLang="zh-TW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(CTF)</a:t>
                      </a:r>
                      <a:endParaRPr lang="zh-TW" alt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80" marB="3428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9246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7417" y="1697944"/>
            <a:ext cx="2994025" cy="430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47" name="向右箭號 1"/>
          <p:cNvSpPr>
            <a:spLocks noChangeArrowheads="1"/>
          </p:cNvSpPr>
          <p:nvPr/>
        </p:nvSpPr>
        <p:spPr bwMode="auto">
          <a:xfrm>
            <a:off x="5609442" y="3412444"/>
            <a:ext cx="307975" cy="266700"/>
          </a:xfrm>
          <a:prstGeom prst="rightArrow">
            <a:avLst>
              <a:gd name="adj1" fmla="val 50000"/>
              <a:gd name="adj2" fmla="val 50002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 sz="1800">
              <a:latin typeface="Arial" pitchFamily="34" charset="0"/>
            </a:endParaRPr>
          </a:p>
        </p:txBody>
      </p:sp>
      <p:sp>
        <p:nvSpPr>
          <p:cNvPr id="9248" name="矩形 2"/>
          <p:cNvSpPr>
            <a:spLocks noChangeArrowheads="1"/>
          </p:cNvSpPr>
          <p:nvPr/>
        </p:nvSpPr>
        <p:spPr bwMode="auto">
          <a:xfrm>
            <a:off x="5917417" y="3298144"/>
            <a:ext cx="2994025" cy="457200"/>
          </a:xfrm>
          <a:prstGeom prst="rect">
            <a:avLst/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itchFamily="2" charset="2"/>
              <a:buChar char="p"/>
              <a:defRPr sz="32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1pPr>
            <a:lvl2pPr marL="742950" indent="-285750">
              <a:spcBef>
                <a:spcPct val="20000"/>
              </a:spcBef>
              <a:buFont typeface="Wingdings" pitchFamily="2" charset="2"/>
              <a:buChar char="Ø"/>
              <a:defRPr sz="28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2pPr>
            <a:lvl3pPr marL="1143000" indent="-228600">
              <a:spcBef>
                <a:spcPct val="20000"/>
              </a:spcBef>
              <a:buFont typeface="Wingdings" pitchFamily="2" charset="2"/>
              <a:buChar char="ü"/>
              <a:defRPr sz="24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 sz="1800">
              <a:latin typeface="Arial" pitchFamily="34" charset="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7B1F262A-6A59-4D7D-BF88-2D8FCB4B77B1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A90E9E1-99B5-46CC-A841-07D9B8674E45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EF1CD60-F80C-45DC-8497-35B418BCAEFD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57200" y="1447800"/>
            <a:ext cx="3224213" cy="1354138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2800" dirty="0">
                <a:solidFill>
                  <a:schemeClr val="bg1"/>
                </a:solidFill>
              </a:rPr>
              <a:t>classical ciphers</a:t>
            </a:r>
          </a:p>
          <a:p>
            <a:pPr>
              <a:defRPr/>
            </a:pPr>
            <a:r>
              <a:rPr lang="zh-TW" altLang="en-US" sz="5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古典</a:t>
            </a:r>
            <a:r>
              <a:rPr lang="zh-TW" altLang="en-US" sz="5400" dirty="0">
                <a:solidFill>
                  <a:schemeClr val="bg1"/>
                </a:solidFill>
              </a:rPr>
              <a:t>密碼</a:t>
            </a:r>
          </a:p>
        </p:txBody>
      </p:sp>
      <p:sp>
        <p:nvSpPr>
          <p:cNvPr id="6" name="矩形 5"/>
          <p:cNvSpPr/>
          <p:nvPr/>
        </p:nvSpPr>
        <p:spPr>
          <a:xfrm>
            <a:off x="465138" y="4449763"/>
            <a:ext cx="3224212" cy="1231900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sz="5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量子</a:t>
            </a:r>
            <a:r>
              <a:rPr lang="zh-TW" altLang="en-US" sz="5400" dirty="0">
                <a:solidFill>
                  <a:schemeClr val="bg1"/>
                </a:solidFill>
              </a:rPr>
              <a:t>密碼</a:t>
            </a:r>
            <a:endParaRPr lang="en-US" altLang="zh-TW" sz="5400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altLang="zh-TW" sz="2000" dirty="0">
                <a:solidFill>
                  <a:schemeClr val="bg1"/>
                </a:solidFill>
              </a:rPr>
              <a:t>Quantum Cryptography</a:t>
            </a:r>
            <a:endParaRPr lang="zh-TW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6250" y="2971800"/>
            <a:ext cx="3224213" cy="1292225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2400" dirty="0">
                <a:solidFill>
                  <a:schemeClr val="bg1"/>
                </a:solidFill>
              </a:rPr>
              <a:t>Modern Cryptography</a:t>
            </a:r>
            <a:endParaRPr lang="zh-TW" altLang="en-US" sz="2400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zh-TW" altLang="en-US" sz="5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現代</a:t>
            </a:r>
            <a:r>
              <a:rPr lang="zh-TW" altLang="en-US" sz="5400" dirty="0">
                <a:solidFill>
                  <a:schemeClr val="bg1"/>
                </a:solidFill>
              </a:rPr>
              <a:t>密碼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C0622E57-25B0-4D2B-B6A6-1F5EBE2E39BA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F53C41F-125A-4F70-9AD5-0A81E9248E57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86660E-1846-4C72-8A05-27F0B3DC2BBF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543425" y="2349500"/>
            <a:ext cx="4276725" cy="314007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Reinforcement Learning 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強化學習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zh-CN" dirty="0"/>
              <a:t>The 360-Degree Selfie 360°</a:t>
            </a:r>
            <a:r>
              <a:rPr lang="zh-CN" altLang="en-US" dirty="0"/>
              <a:t>自拍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zh-CN" dirty="0"/>
              <a:t>Gene Therapy 2.0 </a:t>
            </a:r>
            <a:r>
              <a:rPr lang="zh-CN" altLang="en-US" dirty="0"/>
              <a:t>基因療法</a:t>
            </a:r>
            <a:r>
              <a:rPr lang="en-US" altLang="zh-CN" dirty="0"/>
              <a:t>2.0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zh-CN" dirty="0"/>
              <a:t>Hot Solar Cells </a:t>
            </a:r>
            <a:r>
              <a:rPr lang="zh-CN" altLang="en-US" dirty="0"/>
              <a:t>太陽能熱光伏電池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zh-CN" dirty="0"/>
              <a:t>The Cell Atlas </a:t>
            </a:r>
            <a:r>
              <a:rPr lang="zh-CN" altLang="en-US" dirty="0"/>
              <a:t>細胞圖譜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Self-Driving Trucks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自動駕駛貨車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Paying with Your Face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刷臉支付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Practical Quantum Computers               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實用型量子電腦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zh-CN" dirty="0"/>
              <a:t>Reversing Paralysis</a:t>
            </a:r>
            <a:r>
              <a:rPr lang="zh-CN" altLang="en-US" dirty="0"/>
              <a:t>治癒癱瘓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zh-CN" dirty="0"/>
              <a:t>Botnets of Things</a:t>
            </a:r>
            <a:r>
              <a:rPr lang="zh-CN" altLang="en-US" dirty="0"/>
              <a:t>僵屍物聯網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35000" y="325438"/>
            <a:ext cx="3541713" cy="5541962"/>
          </a:xfrm>
        </p:spPr>
      </p:pic>
      <p:sp>
        <p:nvSpPr>
          <p:cNvPr id="7" name="矩形 6"/>
          <p:cNvSpPr/>
          <p:nvPr/>
        </p:nvSpPr>
        <p:spPr>
          <a:xfrm>
            <a:off x="5060950" y="935038"/>
            <a:ext cx="3606800" cy="585787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《</a:t>
            </a:r>
            <a:r>
              <a:rPr lang="zh-TW" alt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麻省理工科技評論</a:t>
            </a:r>
            <a:r>
              <a:rPr lang="en-US" altLang="zh-TW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》</a:t>
            </a:r>
            <a:r>
              <a:rPr lang="en-US" altLang="zh-TW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</a:t>
            </a:r>
            <a:r>
              <a:rPr lang="en-US" altLang="zh-TW" sz="32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US" altLang="zh-TW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</a:p>
        </p:txBody>
      </p:sp>
      <p:sp>
        <p:nvSpPr>
          <p:cNvPr id="8" name="矩形 7"/>
          <p:cNvSpPr/>
          <p:nvPr/>
        </p:nvSpPr>
        <p:spPr>
          <a:xfrm>
            <a:off x="4616450" y="414338"/>
            <a:ext cx="3694113" cy="523875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MIT Technology Review</a:t>
            </a:r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4543425" y="1520825"/>
            <a:ext cx="2957513" cy="460375"/>
          </a:xfrm>
          <a:prstGeom prst="rect">
            <a:avLst/>
          </a:prstGeom>
          <a:solidFill>
            <a:srgbClr val="00B050"/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zh-TW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大全球突破性技術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C83E92CF-D15D-4E62-B139-BB24D3148925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839C448D-895F-4AE4-97B3-78B11A06102F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F5AC9C7-9F69-4931-B29B-35CE9CF09002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738188"/>
            <a:ext cx="2774950" cy="300037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350" dirty="0"/>
              <a:t>https://en.wikipedia.org/wiki/Cipher</a:t>
            </a:r>
            <a:endParaRPr lang="zh-TW" altLang="en-US" sz="1350" dirty="0"/>
          </a:p>
        </p:txBody>
      </p:sp>
      <p:sp>
        <p:nvSpPr>
          <p:cNvPr id="9" name="矩形 8"/>
          <p:cNvSpPr/>
          <p:nvPr/>
        </p:nvSpPr>
        <p:spPr>
          <a:xfrm>
            <a:off x="4913313" y="750888"/>
            <a:ext cx="4083050" cy="300037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350" dirty="0"/>
              <a:t>https://en.wikipedia.org/wiki/Outline_of_cryptography</a:t>
            </a:r>
            <a:endParaRPr lang="zh-TW" altLang="en-US" sz="1350" dirty="0"/>
          </a:p>
        </p:txBody>
      </p:sp>
      <p:sp>
        <p:nvSpPr>
          <p:cNvPr id="3" name="矩形圖說文字 2"/>
          <p:cNvSpPr/>
          <p:nvPr/>
        </p:nvSpPr>
        <p:spPr>
          <a:xfrm>
            <a:off x="0" y="0"/>
            <a:ext cx="9144000" cy="69532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TW" altLang="en-US" sz="3200" dirty="0"/>
              <a:t>現代密碼學</a:t>
            </a:r>
            <a:r>
              <a:rPr lang="en-US" altLang="zh-TW" sz="3200" dirty="0"/>
              <a:t>:</a:t>
            </a:r>
            <a:r>
              <a:rPr lang="zh-TW" altLang="en-US" sz="3200" dirty="0"/>
              <a:t>第一種分類</a:t>
            </a:r>
          </a:p>
        </p:txBody>
      </p:sp>
      <p:pic>
        <p:nvPicPr>
          <p:cNvPr id="12293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3350" y="2559050"/>
            <a:ext cx="3775075" cy="2579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5130800" y="1196975"/>
            <a:ext cx="3028950" cy="92392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b="1" dirty="0"/>
              <a:t>非對稱式密碼</a:t>
            </a:r>
            <a:endParaRPr lang="en-US" altLang="zh-TW" b="1" dirty="0"/>
          </a:p>
          <a:p>
            <a:pPr>
              <a:defRPr/>
            </a:pPr>
            <a:r>
              <a:rPr lang="en-US" altLang="zh-TW" b="1" dirty="0"/>
              <a:t>asymmetric key algorithms </a:t>
            </a:r>
          </a:p>
          <a:p>
            <a:pPr>
              <a:defRPr/>
            </a:pP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</a:t>
            </a:r>
            <a:r>
              <a:rPr lang="en-US" altLang="zh-TW" b="1" dirty="0"/>
              <a:t>-key cryptography</a:t>
            </a:r>
            <a:endParaRPr lang="zh-TW" altLang="en-US" b="1" dirty="0"/>
          </a:p>
        </p:txBody>
      </p:sp>
      <p:sp>
        <p:nvSpPr>
          <p:cNvPr id="6" name="矩形 5"/>
          <p:cNvSpPr/>
          <p:nvPr/>
        </p:nvSpPr>
        <p:spPr>
          <a:xfrm>
            <a:off x="334963" y="1192213"/>
            <a:ext cx="2860675" cy="92233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b="1" dirty="0"/>
              <a:t>對稱式密碼</a:t>
            </a:r>
          </a:p>
          <a:p>
            <a:pPr>
              <a:defRPr/>
            </a:pPr>
            <a:r>
              <a:rPr lang="en-US" altLang="zh-TW" b="1" dirty="0"/>
              <a:t>symmetric key algorithms </a:t>
            </a:r>
          </a:p>
          <a:p>
            <a:pPr>
              <a:defRPr/>
            </a:pP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Private</a:t>
            </a:r>
            <a:r>
              <a:rPr lang="en-US" altLang="zh-TW" b="1" dirty="0"/>
              <a:t>-key cryptography</a:t>
            </a:r>
            <a:endParaRPr lang="zh-TW" altLang="en-US" b="1" dirty="0"/>
          </a:p>
        </p:txBody>
      </p:sp>
      <p:sp>
        <p:nvSpPr>
          <p:cNvPr id="10" name="矩形 9"/>
          <p:cNvSpPr/>
          <p:nvPr/>
        </p:nvSpPr>
        <p:spPr>
          <a:xfrm>
            <a:off x="3695155" y="4985544"/>
            <a:ext cx="2809875" cy="9540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1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RSA – factoring(</a:t>
            </a:r>
            <a:r>
              <a:rPr lang="zh-TW" altLang="en-US" sz="1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質因數分解</a:t>
            </a:r>
            <a:r>
              <a:rPr lang="en-US" altLang="zh-TW" sz="1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>
              <a:defRPr/>
            </a:pPr>
            <a:r>
              <a:rPr lang="en-US" altLang="zh-TW" sz="1400" dirty="0"/>
              <a:t>El Gamal – discrete logarithm</a:t>
            </a:r>
          </a:p>
          <a:p>
            <a:pPr>
              <a:defRPr/>
            </a:pPr>
            <a:r>
              <a:rPr lang="en-US" altLang="zh-TW" sz="1400" dirty="0"/>
              <a:t>Elliptic curve cryptography – </a:t>
            </a:r>
          </a:p>
          <a:p>
            <a:pPr>
              <a:defRPr/>
            </a:pPr>
            <a:r>
              <a:rPr lang="en-US" altLang="zh-TW" sz="1400" dirty="0"/>
              <a:t>(discrete logarithm variant)</a:t>
            </a:r>
            <a:endParaRPr lang="zh-TW" altLang="en-US" sz="1400" dirty="0"/>
          </a:p>
        </p:txBody>
      </p:sp>
      <p:sp>
        <p:nvSpPr>
          <p:cNvPr id="11" name="矩形 10"/>
          <p:cNvSpPr/>
          <p:nvPr/>
        </p:nvSpPr>
        <p:spPr>
          <a:xfrm>
            <a:off x="343663" y="5046353"/>
            <a:ext cx="3717925" cy="5857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1600" dirty="0"/>
              <a:t>stream ciphers</a:t>
            </a:r>
          </a:p>
          <a:p>
            <a:pPr>
              <a:defRPr/>
            </a:pPr>
            <a:r>
              <a:rPr lang="en-US" altLang="zh-TW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Advanced Encryption Standard (</a:t>
            </a:r>
            <a:r>
              <a:rPr lang="en-US" altLang="zh-TW" sz="1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Rijndael</a:t>
            </a:r>
            <a:r>
              <a:rPr lang="en-US" altLang="zh-TW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 </a:t>
            </a:r>
          </a:p>
        </p:txBody>
      </p:sp>
      <p:pic>
        <p:nvPicPr>
          <p:cNvPr id="12298" name="圖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63" y="2673350"/>
            <a:ext cx="3714750" cy="1328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/>
          <p:cNvSpPr/>
          <p:nvPr/>
        </p:nvSpPr>
        <p:spPr>
          <a:xfrm>
            <a:off x="4841875" y="168275"/>
            <a:ext cx="3629025" cy="5238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根據</a:t>
            </a:r>
            <a:r>
              <a:rPr lang="en-US" altLang="zh-TW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 of key</a:t>
            </a:r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的分類</a:t>
            </a:r>
          </a:p>
        </p:txBody>
      </p:sp>
      <p:sp>
        <p:nvSpPr>
          <p:cNvPr id="14" name="矩形 13"/>
          <p:cNvSpPr/>
          <p:nvPr/>
        </p:nvSpPr>
        <p:spPr>
          <a:xfrm>
            <a:off x="928688" y="2455863"/>
            <a:ext cx="64611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加密</a:t>
            </a:r>
            <a:endParaRPr lang="zh-TW" alt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603500" y="2478088"/>
            <a:ext cx="646113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解密</a:t>
            </a:r>
            <a:endParaRPr lang="zh-TW" alt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364413" y="2668588"/>
            <a:ext cx="64611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解密</a:t>
            </a:r>
            <a:endParaRPr lang="zh-TW" alt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165850" y="2641600"/>
            <a:ext cx="646113" cy="369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加密</a:t>
            </a:r>
            <a:endParaRPr lang="zh-TW" alt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519738" y="2298700"/>
            <a:ext cx="646112" cy="369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明文</a:t>
            </a:r>
          </a:p>
        </p:txBody>
      </p:sp>
      <p:sp>
        <p:nvSpPr>
          <p:cNvPr id="19" name="矩形 18"/>
          <p:cNvSpPr/>
          <p:nvPr/>
        </p:nvSpPr>
        <p:spPr>
          <a:xfrm>
            <a:off x="6645275" y="2230438"/>
            <a:ext cx="646113" cy="369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密文</a:t>
            </a:r>
          </a:p>
        </p:txBody>
      </p:sp>
      <p:sp>
        <p:nvSpPr>
          <p:cNvPr id="20" name="矩形 19"/>
          <p:cNvSpPr/>
          <p:nvPr/>
        </p:nvSpPr>
        <p:spPr>
          <a:xfrm>
            <a:off x="4191000" y="3844925"/>
            <a:ext cx="2155825" cy="64611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加密</a:t>
            </a: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::</a:t>
            </a: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公鑰加密</a:t>
            </a:r>
            <a:endParaRPr lang="en-US" altLang="zh-TW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解密</a:t>
            </a: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::</a:t>
            </a: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密鑰解密</a:t>
            </a:r>
            <a:endParaRPr lang="zh-TW" alt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63625" y="4002088"/>
            <a:ext cx="647700" cy="369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密鑰</a:t>
            </a:r>
          </a:p>
        </p:txBody>
      </p:sp>
      <p:sp>
        <p:nvSpPr>
          <p:cNvPr id="22" name="矩形 21"/>
          <p:cNvSpPr/>
          <p:nvPr/>
        </p:nvSpPr>
        <p:spPr>
          <a:xfrm>
            <a:off x="7364413" y="5097463"/>
            <a:ext cx="64611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密鑰</a:t>
            </a:r>
          </a:p>
        </p:txBody>
      </p:sp>
      <p:sp>
        <p:nvSpPr>
          <p:cNvPr id="23" name="矩形 22"/>
          <p:cNvSpPr/>
          <p:nvPr/>
        </p:nvSpPr>
        <p:spPr>
          <a:xfrm>
            <a:off x="6146800" y="5097463"/>
            <a:ext cx="646113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公鑰</a:t>
            </a:r>
          </a:p>
        </p:txBody>
      </p:sp>
      <p:sp>
        <p:nvSpPr>
          <p:cNvPr id="24" name="矩形 23"/>
          <p:cNvSpPr/>
          <p:nvPr/>
        </p:nvSpPr>
        <p:spPr>
          <a:xfrm>
            <a:off x="334963" y="4483100"/>
            <a:ext cx="3503612" cy="64611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加密與解密</a:t>
            </a:r>
            <a:endParaRPr lang="en-US" altLang="zh-TW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都是使用同一把</a:t>
            </a: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</a:t>
            </a:r>
            <a:r>
              <a:rPr lang="en-US" altLang="zh-TW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</a:t>
            </a:r>
            <a:endParaRPr lang="zh-TW" altLang="en-US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1AC864CC-76B9-49FD-B639-17D2C685D5A0}"/>
              </a:ext>
            </a:extLst>
          </p:cNvPr>
          <p:cNvGrpSpPr/>
          <p:nvPr/>
        </p:nvGrpSpPr>
        <p:grpSpPr>
          <a:xfrm>
            <a:off x="0" y="5919571"/>
            <a:ext cx="9144000" cy="584775"/>
            <a:chOff x="0" y="5647634"/>
            <a:chExt cx="9144000" cy="584775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A9EA27DB-E3ED-4C77-A13C-C63E8A68E35F}"/>
                </a:ext>
              </a:extLst>
            </p:cNvPr>
            <p:cNvSpPr/>
            <p:nvPr/>
          </p:nvSpPr>
          <p:spPr>
            <a:xfrm>
              <a:off x="1536700" y="5647634"/>
              <a:ext cx="7607300" cy="584775"/>
            </a:xfrm>
            <a:prstGeom prst="rect">
              <a:avLst/>
            </a:prstGeom>
            <a:solidFill>
              <a:srgbClr val="1DC1C9"/>
            </a:solidFill>
          </p:spPr>
          <p:txBody>
            <a:bodyPr wrap="square">
              <a:spAutoFit/>
            </a:bodyPr>
            <a:lstStyle/>
            <a:p>
              <a:r>
                <a:rPr lang="zh-TW" altLang="en-US" sz="3200" dirty="0">
                  <a:solidFill>
                    <a:schemeClr val="bg1"/>
                  </a:solidFill>
                  <a:latin typeface="AaYuanQiman" panose="00020600040101010101" pitchFamily="18" charset="-122"/>
                  <a:ea typeface="AaYuanQiman" panose="00020600040101010101" pitchFamily="18" charset="-122"/>
                </a:rPr>
                <a:t>新型態資安實務課程計畫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452D44E-1975-46B9-89D4-58BC0495547D}"/>
                </a:ext>
              </a:extLst>
            </p:cNvPr>
            <p:cNvSpPr/>
            <p:nvPr/>
          </p:nvSpPr>
          <p:spPr>
            <a:xfrm>
              <a:off x="0" y="5647634"/>
              <a:ext cx="1415772" cy="584775"/>
            </a:xfrm>
            <a:prstGeom prst="rect">
              <a:avLst/>
            </a:prstGeom>
            <a:solidFill>
              <a:srgbClr val="92D050"/>
            </a:solidFill>
          </p:spPr>
          <p:txBody>
            <a:bodyPr wrap="none">
              <a:spAutoFit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aYuanQiman" panose="00020600040101010101" pitchFamily="18" charset="-122"/>
                  <a:ea typeface="AaYuanQiman" panose="00020600040101010101" pitchFamily="18" charset="-122"/>
                </a:rPr>
                <a:t>教育部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TW" altLang="en-US" sz="6600" dirty="0"/>
              <a:t>凱撒密碼</a:t>
            </a:r>
            <a:r>
              <a:rPr lang="en-US" altLang="zh-TW" sz="6600" dirty="0"/>
              <a:t>@</a:t>
            </a:r>
            <a:r>
              <a:rPr lang="zh-TW" altLang="en-US" sz="6600" dirty="0"/>
              <a:t>替換式密碼</a:t>
            </a:r>
            <a:br>
              <a:rPr lang="zh-TW" altLang="en-US" sz="6600" dirty="0"/>
            </a:br>
            <a:r>
              <a:rPr lang="en-US" altLang="zh-TW" sz="6600" dirty="0"/>
              <a:t>Caesar cipher(ROT13) @Substitution cipher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èle par défaut">
  <a:themeElements>
    <a:clrScheme name="Modèle par défau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4711</TotalTime>
  <Words>1779</Words>
  <Application>Microsoft Office PowerPoint</Application>
  <PresentationFormat>如螢幕大小 (4:3)</PresentationFormat>
  <Paragraphs>297</Paragraphs>
  <Slides>35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3" baseType="lpstr">
      <vt:lpstr>AaYuanQiman</vt:lpstr>
      <vt:lpstr>Yu Gothic</vt:lpstr>
      <vt:lpstr>新細明體</vt:lpstr>
      <vt:lpstr>Arial</vt:lpstr>
      <vt:lpstr>Times New Roman</vt:lpstr>
      <vt:lpstr>Wingdings</vt:lpstr>
      <vt:lpstr>標楷體</vt:lpstr>
      <vt:lpstr>Modèle par défaut</vt:lpstr>
      <vt:lpstr>PowerPoint 簡報</vt:lpstr>
      <vt:lpstr>PowerPoint 簡報</vt:lpstr>
      <vt:lpstr>學習地圖:基礎密碼學課程模組</vt:lpstr>
      <vt:lpstr>PowerPoint 簡報</vt:lpstr>
      <vt:lpstr>課程模組:基礎密碼學課程模組</vt:lpstr>
      <vt:lpstr>PowerPoint 簡報</vt:lpstr>
      <vt:lpstr>PowerPoint 簡報</vt:lpstr>
      <vt:lpstr>PowerPoint 簡報</vt:lpstr>
      <vt:lpstr>PowerPoint 簡報</vt:lpstr>
      <vt:lpstr>PowerPoint 簡報</vt:lpstr>
      <vt:lpstr>使用線上工具實測</vt:lpstr>
      <vt:lpstr>PowerPoint 簡報</vt:lpstr>
      <vt:lpstr>使用線上工具</vt:lpstr>
      <vt:lpstr>暴力破解法</vt:lpstr>
      <vt:lpstr>使用線上工具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www.powerpointstyles.com</dc:creator>
  <cp:lastModifiedBy>User</cp:lastModifiedBy>
  <cp:revision>215</cp:revision>
  <cp:lastPrinted>1601-01-01T00:00:00Z</cp:lastPrinted>
  <dcterms:created xsi:type="dcterms:W3CDTF">1601-01-01T00:00:00Z</dcterms:created>
  <dcterms:modified xsi:type="dcterms:W3CDTF">2019-12-25T06:19:24Z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